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33"/>
  </p:notesMasterIdLst>
  <p:sldIdLst>
    <p:sldId id="256" r:id="rId2"/>
    <p:sldId id="257" r:id="rId3"/>
    <p:sldId id="28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6" r:id="rId25"/>
    <p:sldId id="283" r:id="rId26"/>
    <p:sldId id="278" r:id="rId27"/>
    <p:sldId id="279" r:id="rId28"/>
    <p:sldId id="280" r:id="rId29"/>
    <p:sldId id="281" r:id="rId30"/>
    <p:sldId id="282"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Fira Code" panose="020B0809050000020004" pitchFamily="49" charset="0"/>
      <p:regular r:id="rId42"/>
      <p:bold r:id="rId43"/>
    </p:embeddedFont>
    <p:embeddedFont>
      <p:font typeface="Karla" pitchFamily="2" charset="0"/>
      <p:regular r:id="rId44"/>
      <p:bold r:id="rId45"/>
      <p:italic r:id="rId46"/>
      <p:boldItalic r:id="rId47"/>
    </p:embeddedFont>
    <p:embeddedFont>
      <p:font typeface="Questrial" pitchFamily="2" charset="77"/>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4"/>
    <p:restoredTop sz="56264"/>
  </p:normalViewPr>
  <p:slideViewPr>
    <p:cSldViewPr snapToGrid="0" snapToObjects="1">
      <p:cViewPr varScale="1">
        <p:scale>
          <a:sx n="106" d="100"/>
          <a:sy n="106" d="100"/>
        </p:scale>
        <p:origin x="2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Good morning.  My name is Dylan Bourque and welcome to Day 2 of </a:t>
            </a:r>
            <a:r>
              <a:rPr lang="en-US" dirty="0" err="1"/>
              <a:t>GopherCon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know generics is the cool new toy that everyone is excited to play with, but I'm here to talk about the last "hot new thing", Go modules, and how we can make them a bit less like a monster from Greek mythology </a:t>
            </a:r>
          </a:p>
        </p:txBody>
      </p:sp>
      <p:sp>
        <p:nvSpPr>
          <p:cNvPr id="234" name="Google Shape;2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52189642ea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We'll start our tour of the project with the database itself.</a:t>
            </a:r>
          </a:p>
          <a:p>
            <a:pPr marL="0" lvl="0" indent="0" algn="l" rtl="0">
              <a:spcBef>
                <a:spcPts val="0"/>
              </a:spcBef>
              <a:spcAft>
                <a:spcPts val="0"/>
              </a:spcAft>
              <a:buNone/>
            </a:pPr>
            <a:r>
              <a:rPr lang="en-US" dirty="0"/>
              <a:t>There's a wealth of options out there for graph databases but we decided on PG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Deciding factors were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had lots of existing infra for running PG and the database model is almost trivially simple, just 2 vertices and 2 edges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have several internal teams that have built graph databases.  Talked to them and they all said YAGNI.  You just don't use a bazooka for swatting flies.</a:t>
            </a:r>
            <a:endParaRPr dirty="0"/>
          </a:p>
        </p:txBody>
      </p:sp>
      <p:sp>
        <p:nvSpPr>
          <p:cNvPr id="306" name="Google Shape;306;g152189642e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52189642ea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Speaking of that simple data model … here it 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Module is a particular Go module, identified by it's module path, like </a:t>
            </a:r>
            <a:r>
              <a:rPr lang="en-US" dirty="0" err="1"/>
              <a:t>gh</a:t>
            </a:r>
            <a:r>
              <a:rPr lang="en-US" dirty="0"/>
              <a:t>/cs/</a:t>
            </a:r>
            <a:r>
              <a:rPr lang="en-US" dirty="0" err="1"/>
              <a:t>perseus</a:t>
            </a:r>
            <a:br>
              <a:rPr lang="en-US" dirty="0"/>
            </a:br>
            <a:endParaRPr lang="en-US" dirty="0"/>
          </a:p>
          <a:p>
            <a:pPr marL="0" lvl="0" indent="0" algn="l" rtl="0">
              <a:spcBef>
                <a:spcPts val="0"/>
              </a:spcBef>
              <a:spcAft>
                <a:spcPts val="0"/>
              </a:spcAft>
              <a:buNone/>
            </a:pPr>
            <a:r>
              <a:rPr lang="en-US" dirty="0" err="1"/>
              <a:t>ModuleVersion</a:t>
            </a:r>
            <a:r>
              <a:rPr lang="en-US" dirty="0"/>
              <a:t> is a reference to a module plus a semantic version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t>
            </a:r>
            <a:r>
              <a:rPr lang="en-US" dirty="0" err="1"/>
              <a:t>ModuleDependency</a:t>
            </a:r>
            <a:r>
              <a:rPr lang="en-US" dirty="0"/>
              <a:t> is a many-to-many join table that represents a bi-directional edge between 2 module versions</a:t>
            </a:r>
            <a:endParaRPr dirty="0"/>
          </a:p>
        </p:txBody>
      </p:sp>
      <p:sp>
        <p:nvSpPr>
          <p:cNvPr id="319" name="Google Shape;319;g152189642e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52189642ea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Since </a:t>
            </a:r>
            <a:r>
              <a:rPr lang="en-US" dirty="0" err="1"/>
              <a:t>SemVer</a:t>
            </a:r>
            <a:r>
              <a:rPr lang="en-US" dirty="0"/>
              <a:t> is really a structured format (3 dot-separated integers plus an optional pre-release suffix) you can't use a plain string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Unsurprisingly, Perseus has to compare semantic versions a lot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handle that we used </a:t>
            </a:r>
            <a:r>
              <a:rPr lang="en-US" dirty="0" err="1"/>
              <a:t>pg-semver</a:t>
            </a:r>
            <a:r>
              <a:rPr lang="en-US" dirty="0"/>
              <a:t> PG extension</a:t>
            </a:r>
          </a:p>
          <a:p>
            <a:pPr marL="0" lvl="0" indent="0" algn="l" rtl="0">
              <a:spcBef>
                <a:spcPts val="0"/>
              </a:spcBef>
              <a:spcAft>
                <a:spcPts val="0"/>
              </a:spcAft>
              <a:buNone/>
            </a:pPr>
            <a:r>
              <a:rPr lang="en-US" dirty="0"/>
              <a:t>- Adds a SEMVER data type along with support for comparing and sorting by those values</a:t>
            </a:r>
          </a:p>
          <a:p>
            <a:pPr marL="0" lvl="0" indent="0" algn="l" rtl="0">
              <a:spcBef>
                <a:spcPts val="0"/>
              </a:spcBef>
              <a:spcAft>
                <a:spcPts val="0"/>
              </a:spcAft>
              <a:buNone/>
            </a:pPr>
            <a:r>
              <a:rPr lang="en-US" dirty="0"/>
              <a:t>- Gotcha: Go module versions include the "v" prefix so the service code needed to strip it on the way in and add it back on the way out</a:t>
            </a:r>
          </a:p>
          <a:p>
            <a:pPr marL="0" lvl="0" indent="0" algn="l" rtl="0">
              <a:spcBef>
                <a:spcPts val="0"/>
              </a:spcBef>
              <a:spcAft>
                <a:spcPts val="0"/>
              </a:spcAft>
              <a:buNone/>
            </a:pPr>
            <a:r>
              <a:rPr lang="en-US" dirty="0"/>
              <a:t>- Gotcha 2: Amazon RDS doesn't support the </a:t>
            </a:r>
            <a:r>
              <a:rPr lang="en-US" dirty="0" err="1"/>
              <a:t>pg-semver</a:t>
            </a:r>
            <a:r>
              <a:rPr lang="en-US" dirty="0"/>
              <a:t> extension so you'll have to host PG yourself.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Had a pretty good idea that we'd be dealing with a lot of versions so we also went ahead and added an index over </a:t>
            </a:r>
            <a:r>
              <a:rPr lang="en-US" dirty="0" err="1"/>
              <a:t>module+version</a:t>
            </a:r>
            <a:r>
              <a:rPr lang="en-US" dirty="0"/>
              <a:t> to help with query performance</a:t>
            </a:r>
            <a:endParaRPr dirty="0"/>
          </a:p>
        </p:txBody>
      </p:sp>
      <p:sp>
        <p:nvSpPr>
          <p:cNvPr id="327" name="Google Shape;327;g152189642e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project generates a single executable that is both the "server" and a CLI for interacting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also a public package with the generated </a:t>
            </a:r>
            <a:r>
              <a:rPr lang="en-US" dirty="0" err="1"/>
              <a:t>gRPC</a:t>
            </a:r>
            <a:r>
              <a:rPr lang="en-US" dirty="0"/>
              <a:t> API types and a Swagger definition for the REST API for other clients</a:t>
            </a:r>
          </a:p>
          <a:p>
            <a:pPr marL="0" lvl="0" indent="0" algn="l" rtl="0">
              <a:spcBef>
                <a:spcPts val="0"/>
              </a:spcBef>
              <a:spcAft>
                <a:spcPts val="0"/>
              </a:spcAft>
              <a:buNone/>
            </a:pPr>
            <a:r>
              <a:rPr lang="en-US" dirty="0"/>
              <a:t>Something I like to do is use </a:t>
            </a:r>
            <a:r>
              <a:rPr lang="en-US" dirty="0" err="1"/>
              <a:t>cmux</a:t>
            </a:r>
            <a:r>
              <a:rPr lang="en-US" dirty="0"/>
              <a:t> to serve HTTP, </a:t>
            </a:r>
            <a:r>
              <a:rPr lang="en-US" dirty="0" err="1"/>
              <a:t>gRPC</a:t>
            </a:r>
            <a:r>
              <a:rPr lang="en-US" dirty="0"/>
              <a:t>, health checks, metrics, etc. on a single port.  I find it much easier than having to configure separate ports for each "interface".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CLI uses the generated </a:t>
            </a:r>
            <a:r>
              <a:rPr lang="en-US" dirty="0" err="1"/>
              <a:t>gRPC</a:t>
            </a:r>
            <a:r>
              <a:rPr lang="en-US" dirty="0"/>
              <a:t> client to connect to the server and update or query the graph.  It also does the formatting of the raw API results.</a:t>
            </a:r>
          </a:p>
        </p:txBody>
      </p:sp>
      <p:sp>
        <p:nvSpPr>
          <p:cNvPr id="335" name="Google Shape;3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f84b9d5f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Perseus service is actually pretty straightforward</a:t>
            </a:r>
          </a:p>
          <a:p>
            <a:pPr marL="0" lvl="0" indent="0" algn="l" rtl="0">
              <a:spcBef>
                <a:spcPts val="0"/>
              </a:spcBef>
              <a:spcAft>
                <a:spcPts val="0"/>
              </a:spcAft>
              <a:buNone/>
            </a:pPr>
            <a:r>
              <a:rPr lang="en-US" dirty="0"/>
              <a:t>There's a CRUD API for updating and querying the graph (with deletes coming Soon :tm:)</a:t>
            </a:r>
          </a:p>
          <a:p>
            <a:pPr marL="0" lvl="0" indent="0" algn="l" rtl="0">
              <a:spcBef>
                <a:spcPts val="0"/>
              </a:spcBef>
              <a:spcAft>
                <a:spcPts val="0"/>
              </a:spcAft>
              <a:buNone/>
            </a:pPr>
            <a:r>
              <a:rPr lang="en-US" dirty="0"/>
              <a:t>Today we have update APIs for adding modules and module versions and for adding/updating module dependencies and query APIs for listing modules and module dependencies.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updates are done as transactional </a:t>
            </a:r>
            <a:r>
              <a:rPr lang="en-US" dirty="0" err="1"/>
              <a:t>upserts</a:t>
            </a:r>
            <a:r>
              <a:rPr lang="en-US" dirty="0"/>
              <a:t> so that graph changes are idempotent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addition to the API, the service also provides a basic web-based UI for viewing and navigating the graph</a:t>
            </a:r>
          </a:p>
          <a:p>
            <a:pPr marL="0" lvl="0" indent="0" algn="l" rtl="0">
              <a:spcBef>
                <a:spcPts val="0"/>
              </a:spcBef>
              <a:spcAft>
                <a:spcPts val="0"/>
              </a:spcAft>
              <a:buNone/>
            </a:pPr>
            <a:r>
              <a:rPr lang="en-US" dirty="0"/>
              <a:t>For now, it's pretty simple but we have some plans to improve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Side note: kudos to the team at </a:t>
            </a:r>
            <a:r>
              <a:rPr lang="en-US" dirty="0" err="1"/>
              <a:t>Buf</a:t>
            </a:r>
            <a:r>
              <a:rPr lang="en-US" dirty="0"/>
              <a:t> for '</a:t>
            </a:r>
            <a:r>
              <a:rPr lang="en-US" dirty="0" err="1"/>
              <a:t>buf</a:t>
            </a:r>
            <a:r>
              <a:rPr lang="en-US" dirty="0"/>
              <a:t> generate'.  If any of you are here ... y'all are awesome. :-)</a:t>
            </a:r>
            <a:endParaRPr dirty="0"/>
          </a:p>
        </p:txBody>
      </p:sp>
      <p:sp>
        <p:nvSpPr>
          <p:cNvPr id="342" name="Google Shape;342;g152f84b9d5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52f84b9d5f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There were also some explicit non-goals for the service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service does not do graph traversals.</a:t>
            </a:r>
          </a:p>
          <a:p>
            <a:pPr marL="171450" lvl="0" indent="-171450" algn="l" rtl="0">
              <a:spcBef>
                <a:spcPts val="0"/>
              </a:spcBef>
              <a:spcAft>
                <a:spcPts val="0"/>
              </a:spcAft>
              <a:buFontTx/>
              <a:buChar char="-"/>
            </a:pPr>
            <a:r>
              <a:rPr lang="en-US" dirty="0"/>
              <a:t>Each call to the API returns 1 level of dependencies and it's left to clients, including the Perseus CLI, to handle recursing (or not)</a:t>
            </a:r>
          </a:p>
          <a:p>
            <a:pPr marL="171450" lvl="0" indent="-171450" algn="l" rtl="0">
              <a:spcBef>
                <a:spcPts val="0"/>
              </a:spcBef>
              <a:spcAft>
                <a:spcPts val="0"/>
              </a:spcAft>
              <a:buFontTx/>
              <a:buChar char="-"/>
            </a:pPr>
            <a:r>
              <a:rPr lang="en-US" dirty="0"/>
              <a:t>Large graph walks could easily create performance and responsiveness issues</a:t>
            </a:r>
          </a:p>
          <a:p>
            <a:pPr marL="171450" lvl="0" indent="-171450" algn="l" rtl="0">
              <a:spcBef>
                <a:spcPts val="0"/>
              </a:spcBef>
              <a:spcAft>
                <a:spcPts val="0"/>
              </a:spcAft>
              <a:buFontTx/>
              <a:buChar char="-"/>
            </a:pPr>
            <a:endParaRPr lang="en-US" dirty="0"/>
          </a:p>
          <a:p>
            <a:pPr marL="0" lvl="0" indent="0" algn="l" rtl="0">
              <a:spcBef>
                <a:spcPts val="0"/>
              </a:spcBef>
              <a:spcAft>
                <a:spcPts val="0"/>
              </a:spcAft>
              <a:buFont typeface="+mj-lt"/>
              <a:buNone/>
            </a:pPr>
            <a:r>
              <a:rPr lang="en-US" dirty="0"/>
              <a:t>[advance]</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The service also does not do rendering/visualization</a:t>
            </a:r>
          </a:p>
          <a:p>
            <a:pPr marL="171450" lvl="0" indent="-171450" algn="l" rtl="0">
              <a:spcBef>
                <a:spcPts val="0"/>
              </a:spcBef>
              <a:spcAft>
                <a:spcPts val="0"/>
              </a:spcAft>
              <a:buFontTx/>
              <a:buChar char="-"/>
            </a:pPr>
            <a:r>
              <a:rPr lang="en-US" dirty="0"/>
              <a:t>As is the case with graph walks, rendering can be quite expensive</a:t>
            </a:r>
          </a:p>
          <a:p>
            <a:pPr marL="171450" lvl="0" indent="-171450" algn="l" rtl="0">
              <a:spcBef>
                <a:spcPts val="0"/>
              </a:spcBef>
              <a:spcAft>
                <a:spcPts val="0"/>
              </a:spcAft>
              <a:buFontTx/>
              <a:buChar char="-"/>
            </a:pPr>
            <a:r>
              <a:rPr lang="en-US" dirty="0"/>
              <a:t>Pulling in </a:t>
            </a:r>
            <a:r>
              <a:rPr lang="en-US" dirty="0" err="1"/>
              <a:t>addt'l</a:t>
            </a:r>
            <a:r>
              <a:rPr lang="en-US" dirty="0"/>
              <a:t> deps like </a:t>
            </a:r>
            <a:r>
              <a:rPr lang="en-US" dirty="0" err="1"/>
              <a:t>GraphViz</a:t>
            </a:r>
            <a:r>
              <a:rPr lang="en-US" dirty="0"/>
              <a:t> can also increase the attack surface of the service's deployment.  We are a security company after all.</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[advance]</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It also became obvious pretty quickly that different consumer use cases would require different behavior and visualizations</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[advance]</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KISS FTW</a:t>
            </a:r>
          </a:p>
        </p:txBody>
      </p:sp>
      <p:sp>
        <p:nvSpPr>
          <p:cNvPr id="349" name="Google Shape;349;g152f84b9d5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52f84b9d5f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Flipping the coin, we use the Perseus CLI to analyze our modules and update the graph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update command takes a path to a folder that contains the source for a Go module as a required parameter and parses the module's </a:t>
            </a:r>
            <a:r>
              <a:rPr lang="en-US" dirty="0" err="1"/>
              <a:t>go.mod</a:t>
            </a:r>
            <a:r>
              <a:rPr lang="en-US" dirty="0"/>
              <a:t> on disk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now, the folder must contain a Git repo with a </a:t>
            </a:r>
            <a:r>
              <a:rPr lang="en-US" dirty="0" err="1"/>
              <a:t>go.mod</a:t>
            </a:r>
            <a:r>
              <a:rPr lang="en-US" dirty="0"/>
              <a:t> at the root</a:t>
            </a:r>
          </a:p>
          <a:p>
            <a:pPr marL="0" lvl="0" indent="0" algn="l" rtl="0">
              <a:spcBef>
                <a:spcPts val="0"/>
              </a:spcBef>
              <a:spcAft>
                <a:spcPts val="0"/>
              </a:spcAft>
              <a:buNone/>
            </a:pPr>
            <a:r>
              <a:rPr lang="en-US" dirty="0"/>
              <a:t>If version is not specified we try to deduce it by reading the Git tags at the current commit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default, we skip pre-release tags but can override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Like before, we chose to keep it simple and not try to recursively process modules</a:t>
            </a:r>
          </a:p>
          <a:p>
            <a:pPr marL="0" lvl="0" indent="0" algn="l" rtl="0">
              <a:spcBef>
                <a:spcPts val="0"/>
              </a:spcBef>
              <a:spcAft>
                <a:spcPts val="0"/>
              </a:spcAft>
              <a:buNone/>
            </a:pPr>
            <a:endParaRPr lang="en-US" dirty="0"/>
          </a:p>
        </p:txBody>
      </p:sp>
      <p:sp>
        <p:nvSpPr>
          <p:cNvPr id="356" name="Google Shape;356;g152f84b9d5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52f84b9d5f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 have all the pieces in place, we want to populate the graph and keep it up to date as new versions are released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I mentioned earlier, one of the gaps in the current tooling is determining which modules *depend on* your module.</a:t>
            </a:r>
          </a:p>
          <a:p>
            <a:pPr marL="0" lvl="0" indent="0" algn="l" rtl="0">
              <a:spcBef>
                <a:spcPts val="0"/>
              </a:spcBef>
              <a:spcAft>
                <a:spcPts val="0"/>
              </a:spcAft>
              <a:buNone/>
            </a:pPr>
            <a:r>
              <a:rPr lang="en-US" dirty="0"/>
              <a:t>The catch is that that information only exists in those projects' </a:t>
            </a:r>
            <a:r>
              <a:rPr lang="en-US" dirty="0" err="1"/>
              <a:t>go.mod</a:t>
            </a:r>
            <a:r>
              <a:rPr lang="en-US" dirty="0"/>
              <a:t> files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GH repo includes a Bash script that enumerates the </a:t>
            </a:r>
            <a:r>
              <a:rPr lang="en-US" dirty="0" err="1"/>
              <a:t>semver</a:t>
            </a:r>
            <a:r>
              <a:rPr lang="en-US" dirty="0"/>
              <a:t> tags on a repo and executes </a:t>
            </a:r>
            <a:r>
              <a:rPr lang="en-US" dirty="0" err="1"/>
              <a:t>perseus</a:t>
            </a:r>
            <a:r>
              <a:rPr lang="en-US" dirty="0"/>
              <a:t> update for each one.</a:t>
            </a:r>
          </a:p>
          <a:p>
            <a:pPr marL="0" lvl="0" indent="0" algn="l" rtl="0">
              <a:spcBef>
                <a:spcPts val="0"/>
              </a:spcBef>
              <a:spcAft>
                <a:spcPts val="0"/>
              </a:spcAft>
              <a:buNone/>
            </a:pPr>
            <a:r>
              <a:rPr lang="en-US" dirty="0"/>
              <a:t>For our internal modules, we backfilled the graph by iterating over each repo and running '</a:t>
            </a:r>
            <a:r>
              <a:rPr lang="en-US" dirty="0" err="1"/>
              <a:t>processmod.sh</a:t>
            </a:r>
            <a:r>
              <a:rPr lang="en-US" dirty="0"/>
              <a:t>.'</a:t>
            </a:r>
          </a:p>
          <a:p>
            <a:pPr marL="0" lvl="0" indent="0" algn="l" rtl="0">
              <a:spcBef>
                <a:spcPts val="0"/>
              </a:spcBef>
              <a:spcAft>
                <a:spcPts val="0"/>
              </a:spcAft>
              <a:buNone/>
            </a:pPr>
            <a:r>
              <a:rPr lang="en-US" dirty="0"/>
              <a:t>This way we were able to build up the full graph one set of links at a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We've also integrated the Perseus CLI into our CI process.  When a new stable release is tagged the CI job runs </a:t>
            </a:r>
            <a:r>
              <a:rPr lang="en-US" dirty="0" err="1"/>
              <a:t>perseus</a:t>
            </a:r>
            <a:r>
              <a:rPr lang="en-US" dirty="0"/>
              <a:t> update to add that version to the graph.</a:t>
            </a:r>
          </a:p>
        </p:txBody>
      </p:sp>
      <p:sp>
        <p:nvSpPr>
          <p:cNvPr id="364" name="Google Shape;364;g152f84b9d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fec3a73cc9_1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know what you're thinking … how much of a problem is this actually?  Does it warrant all this since everything is in the module cache anyway?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short version is … it's probably bigger than you think.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sampled 127 of our internal modules.  The dependency trees contained around 4K versions of 350 unique modules and a total of 95K dependency edges.  That's not close to our entire codebase and, as each of those modules get future releases, that number will only grow</a:t>
            </a:r>
          </a:p>
        </p:txBody>
      </p:sp>
      <p:sp>
        <p:nvSpPr>
          <p:cNvPr id="372" name="Google Shape;372;gfec3a73cc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52f84b9d5f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 have all of this data, how can we make use of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that, the Perseus CLI provides the 'query' command, with 3 sub-commands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'query list-modules' returns a list of the modules in the Perseus database that match a provided pattern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Following a parent/child lineage analogy, 'query ancestors' returns things that the specified module *depends on* and 'query descendants' shows modules that *depend on*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command has several options for output formatting</a:t>
            </a:r>
          </a:p>
        </p:txBody>
      </p:sp>
      <p:sp>
        <p:nvSpPr>
          <p:cNvPr id="380" name="Google Shape;380;g152f84b9d5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51436fd6af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But first, a little about me</a:t>
            </a:r>
          </a:p>
          <a:p>
            <a:pPr marL="171450" lvl="0" indent="-171450" algn="l" rtl="0">
              <a:spcBef>
                <a:spcPts val="0"/>
              </a:spcBef>
              <a:spcAft>
                <a:spcPts val="0"/>
              </a:spcAft>
              <a:buFont typeface="Arial" panose="020B0604020202020204" pitchFamily="34" charset="0"/>
              <a:buChar char="•"/>
            </a:pPr>
            <a:r>
              <a:rPr lang="en-US" dirty="0"/>
              <a:t>Started coding in BASIC as a teenager in the mid-80s</a:t>
            </a:r>
          </a:p>
          <a:p>
            <a:pPr marL="171450" lvl="0" indent="-171450" algn="l" rtl="0">
              <a:spcBef>
                <a:spcPts val="0"/>
              </a:spcBef>
              <a:spcAft>
                <a:spcPts val="0"/>
              </a:spcAft>
              <a:buFont typeface="Arial" panose="020B0604020202020204" pitchFamily="34" charset="0"/>
              <a:buChar char="•"/>
            </a:pPr>
            <a:r>
              <a:rPr lang="en-US" dirty="0"/>
              <a:t>Got a BS in Comp Sci from LSU in 99</a:t>
            </a:r>
          </a:p>
          <a:p>
            <a:pPr marL="171450" lvl="0" indent="-171450" algn="l" rtl="0">
              <a:spcBef>
                <a:spcPts val="0"/>
              </a:spcBef>
              <a:spcAft>
                <a:spcPts val="0"/>
              </a:spcAft>
              <a:buFont typeface="Arial" panose="020B0604020202020204" pitchFamily="34" charset="0"/>
              <a:buChar char="•"/>
            </a:pPr>
            <a:r>
              <a:rPr lang="en-US" dirty="0"/>
              <a:t>In the 22 years since … a several different industries and a few different languages</a:t>
            </a:r>
          </a:p>
          <a:p>
            <a:pPr marL="171450" lvl="0" indent="-171450" algn="l" rtl="0">
              <a:spcBef>
                <a:spcPts val="0"/>
              </a:spcBef>
              <a:spcAft>
                <a:spcPts val="0"/>
              </a:spcAft>
              <a:buFont typeface="Arial" panose="020B0604020202020204" pitchFamily="34" charset="0"/>
              <a:buChar char="•"/>
            </a:pPr>
            <a:r>
              <a:rPr lang="en-US" dirty="0"/>
              <a:t>Switched from .NET/C# to Go 6 years ago and have never looked back</a:t>
            </a:r>
          </a:p>
        </p:txBody>
      </p:sp>
      <p:sp>
        <p:nvSpPr>
          <p:cNvPr id="240" name="Google Shape;240;g151436fd6a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2f84b9d5f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On these next few slides we'll look at some examples of '</a:t>
            </a:r>
            <a:r>
              <a:rPr lang="en-US" dirty="0" err="1"/>
              <a:t>perseus</a:t>
            </a:r>
            <a:r>
              <a:rPr lang="en-US" dirty="0"/>
              <a:t> query'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one lists the path and version of the direct dependencies of </a:t>
            </a:r>
            <a:r>
              <a:rPr lang="en-US" dirty="0" err="1"/>
              <a:t>perseus</a:t>
            </a:r>
            <a:r>
              <a:rPr lang="en-US" dirty="0"/>
              <a:t> itself.</a:t>
            </a:r>
          </a:p>
          <a:p>
            <a:pPr marL="0" lvl="0" indent="0" algn="l" rtl="0">
              <a:spcBef>
                <a:spcPts val="0"/>
              </a:spcBef>
              <a:spcAft>
                <a:spcPts val="0"/>
              </a:spcAft>
              <a:buNone/>
            </a:pPr>
            <a:r>
              <a:rPr lang="en-US" dirty="0"/>
              <a:t>Since no version is included in the query, the results will be for the most current known version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output is 16 modules, which matches the list of required modules in the project's </a:t>
            </a:r>
            <a:r>
              <a:rPr lang="en-US" dirty="0" err="1"/>
              <a:t>go.mod</a:t>
            </a:r>
            <a:r>
              <a:rPr lang="en-US" dirty="0"/>
              <a:t> file</a:t>
            </a:r>
          </a:p>
        </p:txBody>
      </p:sp>
      <p:sp>
        <p:nvSpPr>
          <p:cNvPr id="387" name="Google Shape;387;g152f84b9d5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546350f9f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next one generates a columnar list of Perseus' direct and indirect dependencies within 4 degrees of separation.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4th from the bottom you can see the extra indirect ref to </a:t>
            </a:r>
            <a:r>
              <a:rPr lang="en-US" dirty="0" err="1"/>
              <a:t>golang.org</a:t>
            </a:r>
            <a:r>
              <a:rPr lang="en-US" dirty="0"/>
              <a:t>/x/sys compared to the last slide</a:t>
            </a:r>
          </a:p>
        </p:txBody>
      </p:sp>
      <p:sp>
        <p:nvSpPr>
          <p:cNvPr id="394" name="Google Shape;394;g15546350f9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5546350f9f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And here are a few examples of querying "down" the graph to show things that depend on a particular module/version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shows the path and version of all the modules that directly depend on cmux@v0.1.5, which is just 3 versions of Perseus here.  It also used the option to apply a Go text template to the results to format the output.  In this case, {{.Name}} calls the Name() method on the result item, which returns the module path and version with an @ in between.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2</a:t>
            </a:r>
            <a:r>
              <a:rPr lang="en-US" baseline="30000" dirty="0"/>
              <a:t>nd</a:t>
            </a:r>
            <a:r>
              <a:rPr lang="en-US" dirty="0"/>
              <a:t> one shows the same thing, but as a table.  And the last deduplicates the results by module path by applying a slightly different text template then piping the results through </a:t>
            </a:r>
            <a:r>
              <a:rPr lang="en-US" dirty="0" err="1"/>
              <a:t>uniq</a:t>
            </a:r>
            <a:endParaRPr dirty="0"/>
          </a:p>
        </p:txBody>
      </p:sp>
      <p:sp>
        <p:nvSpPr>
          <p:cNvPr id="401" name="Google Shape;401;g15546350f9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2f84b9d5f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With a little bit of terminal-fu was can also generate DOT directed graphs to make pretty pictures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command generates the image on the right and the second on generates the one at the bottom.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simple commands are a part of why we chose not to do visualizations directly in the server.  The API builds and returns the DOT directed graph content and it only takes a tiny bit of extra work to turn that into pictures.</a:t>
            </a:r>
            <a:endParaRPr dirty="0"/>
          </a:p>
        </p:txBody>
      </p:sp>
      <p:sp>
        <p:nvSpPr>
          <p:cNvPr id="408" name="Google Shape;408;g152f84b9d5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5546350f9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 wasn't brave enough to tempt the live demo gods, but I do have some screen shots of the Perseus web UI.  This one shows the list of modules in the database.  Clicking a module opens a view that shows that module's dependencies or dependents</a:t>
            </a:r>
            <a:endParaRPr dirty="0"/>
          </a:p>
        </p:txBody>
      </p:sp>
      <p:sp>
        <p:nvSpPr>
          <p:cNvPr id="452" name="Google Shape;452;g15546350f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7580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5546350f9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module detail view let's you select a version and direction then shows a single level of dependencies.  You can dive down through the graph by clicking any of these nodes.  Here we have the direct dependencies of v0.8.0 of </a:t>
            </a:r>
            <a:r>
              <a:rPr lang="en-US" dirty="0" err="1"/>
              <a:t>csproto</a:t>
            </a:r>
            <a:r>
              <a:rPr lang="en-US" dirty="0"/>
              <a:t>, another CrowdStrike open source project.</a:t>
            </a:r>
            <a:endParaRPr dirty="0"/>
          </a:p>
        </p:txBody>
      </p:sp>
      <p:sp>
        <p:nvSpPr>
          <p:cNvPr id="452" name="Google Shape;452;g15546350f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ec3a73cc9_1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we have a few more more query examples.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will generate a JSON document containing things that depend on v1.12.1 of </a:t>
            </a:r>
            <a:r>
              <a:rPr lang="en-US" dirty="0" err="1"/>
              <a:t>github.com</a:t>
            </a:r>
            <a:r>
              <a:rPr lang="en-US" dirty="0"/>
              <a:t>/example/foo within 6 degrees.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2 are emulating 'go list -m all' in both directions.  Remember, you can't do that last one with go list</a:t>
            </a:r>
            <a:endParaRPr dirty="0"/>
          </a:p>
        </p:txBody>
      </p:sp>
      <p:sp>
        <p:nvSpPr>
          <p:cNvPr id="417" name="Google Shape;417;gfec3a73cc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546350f9f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can do even fancier things by employing a bit of Bash</a:t>
            </a:r>
          </a:p>
          <a:p>
            <a:pPr marL="0" lvl="0" indent="0" algn="l" rtl="0">
              <a:spcBef>
                <a:spcPts val="0"/>
              </a:spcBef>
              <a:spcAft>
                <a:spcPts val="0"/>
              </a:spcAft>
              <a:buNone/>
            </a:pPr>
            <a:r>
              <a:rPr lang="en-US" dirty="0"/>
              <a:t>This example outputs a list of "Inception" modules, those that depend on prior versions of themselves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Fun fact: Go still enforces that there are no package-level import cycles but nothing stops a module from depending on a prior version of itself indirectly, which makes for some fun times if you're also running a tool like </a:t>
            </a:r>
            <a:r>
              <a:rPr lang="en-US" dirty="0" err="1"/>
              <a:t>Dependabot</a:t>
            </a:r>
            <a:r>
              <a:rPr lang="en-US" dirty="0"/>
              <a:t>.  Every release of that module triggers an update to itself.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actually found one in our own codebase with this query and are in the process of correcting it.</a:t>
            </a:r>
            <a:endParaRPr dirty="0"/>
          </a:p>
        </p:txBody>
      </p:sp>
      <p:sp>
        <p:nvSpPr>
          <p:cNvPr id="424" name="Google Shape;424;g15546350f9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546350f9f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one reports modules where the most current version depends on a specific version of a dependency, say one with a reported CVE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CVE can be considered "patched", at least from a code standpoint, if the module's latest release doesn't depend on the vulnerable version.</a:t>
            </a:r>
          </a:p>
          <a:p>
            <a:pPr marL="0" lvl="0" indent="0" algn="l" rtl="0">
              <a:spcBef>
                <a:spcPts val="0"/>
              </a:spcBef>
              <a:spcAft>
                <a:spcPts val="0"/>
              </a:spcAft>
              <a:buNone/>
            </a:pPr>
            <a:r>
              <a:rPr lang="en-US" dirty="0"/>
              <a:t>But just searching for _any_ reference to that module/version would generate false positives since it would include older versions of your modules.</a:t>
            </a:r>
          </a:p>
          <a:p>
            <a:pPr marL="0" lvl="0" indent="0" algn="l" rtl="0">
              <a:spcBef>
                <a:spcPts val="0"/>
              </a:spcBef>
              <a:spcAft>
                <a:spcPts val="0"/>
              </a:spcAft>
              <a:buNone/>
            </a:pPr>
            <a:r>
              <a:rPr lang="en-US" dirty="0"/>
              <a:t>This script combines 'query list-modules' to get the latest version of each module in the </a:t>
            </a:r>
            <a:r>
              <a:rPr lang="en-US" dirty="0" err="1"/>
              <a:t>github.com</a:t>
            </a:r>
            <a:r>
              <a:rPr lang="en-US" dirty="0"/>
              <a:t>/example org and 'query ancestors' to show it's dependencies.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shady-code/oh-noes modules has a vulnerability in v1.42.13 so we want to make sure that everything has been updated to a newer release.</a:t>
            </a:r>
            <a:endParaRPr dirty="0"/>
          </a:p>
        </p:txBody>
      </p:sp>
      <p:sp>
        <p:nvSpPr>
          <p:cNvPr id="431" name="Google Shape;431;g15546350f9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52f84b9d5f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current modules tooling is not ideal, but by applying a bit of "elbow grease" we were able to address the shortcomings pretty easily.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Perseus has served us well and we hope he can do the same for all of you.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plans to make Perseus even better... things like a nicer UI and a </a:t>
            </a:r>
            <a:r>
              <a:rPr lang="en-US" dirty="0" err="1"/>
              <a:t>GraphQL</a:t>
            </a:r>
            <a:r>
              <a:rPr lang="en-US" dirty="0"/>
              <a:t> API have come up, along with adding new '</a:t>
            </a:r>
            <a:r>
              <a:rPr lang="en-US" dirty="0" err="1"/>
              <a:t>perseus</a:t>
            </a:r>
            <a:r>
              <a:rPr lang="en-US" dirty="0"/>
              <a:t> query' sub-commands for common things.  We're also looking at adding support for reading deps for public modules from proxies or VCS and possibly publishing pre-built Docker images for running the server.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project is available on GH so everyone go check it out.  Looking forward to seeing ideas for making Perseus even more powerful.</a:t>
            </a:r>
            <a:endParaRPr dirty="0"/>
          </a:p>
        </p:txBody>
      </p:sp>
      <p:sp>
        <p:nvSpPr>
          <p:cNvPr id="438" name="Google Shape;438;g152f84b9d5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51436fd6af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Started at CS almost exactly 3 years ago in Oct of ‘19 as part of the team that collects and manages host-level metadata (host name, IP addresses, last connection time, etc.).  Moved to the new team that I now lead in Aug of ‘21.</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From the beginning CS was on board with remote work.  I live in south Louisiana and have only been to an office twice, and one of those was when I was interviewing.  In fact, here’s a live shot of my “home office” [pic fade in]</a:t>
            </a:r>
            <a:endParaRPr dirty="0"/>
          </a:p>
        </p:txBody>
      </p:sp>
      <p:sp>
        <p:nvSpPr>
          <p:cNvPr id="248" name="Google Shape;248;g151436fd6a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5896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e8e53a7c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I go … I have to give credit where credit is due.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CC and public domain images are wonderful but don't just use them.  Cite the artists, please.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OSS is awesome.  I couldn't have built Perseus without the </a:t>
            </a:r>
            <a:r>
              <a:rPr lang="en-US" dirty="0" err="1"/>
              <a:t>pg-semver</a:t>
            </a:r>
            <a:r>
              <a:rPr lang="en-US" dirty="0"/>
              <a:t>, </a:t>
            </a:r>
            <a:r>
              <a:rPr lang="en-US" dirty="0" err="1"/>
              <a:t>cmux</a:t>
            </a:r>
            <a:r>
              <a:rPr lang="en-US" dirty="0"/>
              <a:t>, and </a:t>
            </a:r>
            <a:r>
              <a:rPr lang="en-US" dirty="0" err="1"/>
              <a:t>grpc</a:t>
            </a:r>
            <a:r>
              <a:rPr lang="en-US" dirty="0"/>
              <a:t>-gateway projects.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 check out </a:t>
            </a:r>
            <a:r>
              <a:rPr lang="en-US" dirty="0" err="1"/>
              <a:t>Buf</a:t>
            </a:r>
            <a:r>
              <a:rPr lang="en-US" dirty="0"/>
              <a:t>.  They're doing good things.</a:t>
            </a:r>
            <a:endParaRPr dirty="0"/>
          </a:p>
        </p:txBody>
      </p:sp>
      <p:sp>
        <p:nvSpPr>
          <p:cNvPr id="445" name="Google Shape;445;gfe8e53a7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5546350f9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15546350f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92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51436fd6af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quick aside … at CrowdStrike, we stop breaches.  There are lots of cool, technical projects going on day to day, including the one I'm going to talk about today, but at the core what we do is prevent bad guys from compromising your systems.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do that by writing Go.  A lot of it.  We have hundreds of internal Go modules that bring in a lot of third-party dependencies. </a:t>
            </a:r>
          </a:p>
          <a:p>
            <a:pPr marL="0" lvl="0" indent="0" algn="l" rtl="0">
              <a:spcBef>
                <a:spcPts val="0"/>
              </a:spcBef>
              <a:spcAft>
                <a:spcPts val="0"/>
              </a:spcAft>
              <a:buNone/>
            </a:pPr>
            <a:r>
              <a:rPr lang="en-US" dirty="0"/>
              <a:t>That dependency kraken and all its tentacles is equally as dangerous to our code as the adversaries you see up here are to our customers.  This project is the direct result of us dealing with that danger.</a:t>
            </a:r>
          </a:p>
        </p:txBody>
      </p:sp>
      <p:sp>
        <p:nvSpPr>
          <p:cNvPr id="248" name="Google Shape;248;g151436fd6a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52189642e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Before we get into the wonders of today, let's take a little trip down memory lane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beginning there was GOPATH and things were simple</a:t>
            </a:r>
          </a:p>
          <a:p>
            <a:pPr marL="0" lvl="0" indent="0" algn="l" rtl="0">
              <a:spcBef>
                <a:spcPts val="0"/>
              </a:spcBef>
              <a:spcAft>
                <a:spcPts val="0"/>
              </a:spcAft>
              <a:buNone/>
            </a:pPr>
            <a:r>
              <a:rPr lang="en-US" dirty="0"/>
              <a:t>There was one, and only one, place where Go code could be … in $GOPATH/</a:t>
            </a:r>
            <a:r>
              <a:rPr lang="en-US" dirty="0" err="1"/>
              <a:t>src</a:t>
            </a:r>
            <a:endParaRPr lang="en-US" dirty="0"/>
          </a:p>
          <a:p>
            <a:pPr marL="0" lvl="0" indent="0" algn="l" rtl="0">
              <a:spcBef>
                <a:spcPts val="0"/>
              </a:spcBef>
              <a:spcAft>
                <a:spcPts val="0"/>
              </a:spcAft>
              <a:buNone/>
            </a:pPr>
            <a:r>
              <a:rPr lang="en-US" dirty="0"/>
              <a:t>Technically, GOPATH could reference &gt;1 folder but that seems to be pretty rare in practice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created a problem when separate projects needed to use different versions of the same dependency</a:t>
            </a:r>
          </a:p>
          <a:p>
            <a:pPr marL="0" lvl="0" indent="0" algn="l" rtl="0">
              <a:spcBef>
                <a:spcPts val="0"/>
              </a:spcBef>
              <a:spcAft>
                <a:spcPts val="0"/>
              </a:spcAft>
              <a:buNone/>
            </a:pPr>
            <a:r>
              <a:rPr lang="en-US" dirty="0"/>
              <a:t>Initially, the only way to fix this was to have multiple Go workspaces</a:t>
            </a:r>
          </a:p>
          <a:p>
            <a:pPr marL="0" lvl="0" indent="0" algn="l" rtl="0">
              <a:spcBef>
                <a:spcPts val="0"/>
              </a:spcBef>
              <a:spcAft>
                <a:spcPts val="0"/>
              </a:spcAft>
              <a:buNone/>
            </a:pPr>
            <a:r>
              <a:rPr lang="en-US" dirty="0"/>
              <a:t>The Go team acknowledged this shortcoming and introduced </a:t>
            </a:r>
            <a:r>
              <a:rPr lang="en-US" dirty="0" err="1"/>
              <a:t>vendoring</a:t>
            </a:r>
            <a:r>
              <a:rPr lang="en-US" dirty="0"/>
              <a:t> in Go 1.5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a:t>
            </a:r>
            <a:r>
              <a:rPr lang="en-US" dirty="0" err="1"/>
              <a:t>vendoring</a:t>
            </a:r>
            <a:r>
              <a:rPr lang="en-US" dirty="0"/>
              <a:t> enabled, the Go tooling would look in a package-local vendor/ folder first for a dependency before falling back to $GOPATH/</a:t>
            </a:r>
            <a:r>
              <a:rPr lang="en-US" dirty="0" err="1"/>
              <a:t>src</a:t>
            </a:r>
            <a:endParaRPr lang="en-US" dirty="0"/>
          </a:p>
          <a:p>
            <a:pPr marL="0" lvl="0" indent="0" algn="l" rtl="0">
              <a:spcBef>
                <a:spcPts val="0"/>
              </a:spcBef>
              <a:spcAft>
                <a:spcPts val="0"/>
              </a:spcAft>
              <a:buNone/>
            </a:pPr>
            <a:r>
              <a:rPr lang="en-US" dirty="0"/>
              <a:t>In Go 1.6 </a:t>
            </a:r>
            <a:r>
              <a:rPr lang="en-US" dirty="0" err="1"/>
              <a:t>vendoring</a:t>
            </a:r>
            <a:r>
              <a:rPr lang="en-US" dirty="0"/>
              <a:t> graduated from "experimental" to officially supported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Things were simple back then. Finding the code that your project depended on was pretty straightforward.  In almost every case you could locate things with little more than find and grep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Unfortunately there were downsides …</a:t>
            </a:r>
          </a:p>
          <a:p>
            <a:pPr marL="0" lvl="0" indent="0" algn="l" rtl="0">
              <a:spcBef>
                <a:spcPts val="0"/>
              </a:spcBef>
              <a:spcAft>
                <a:spcPts val="0"/>
              </a:spcAft>
              <a:buNone/>
            </a:pPr>
            <a:r>
              <a:rPr lang="en-US" dirty="0"/>
              <a:t>You had to do extra work to handle &gt;1 version of the same dependency and builds were not reproducible by default</a:t>
            </a:r>
            <a:endParaRPr dirty="0"/>
          </a:p>
        </p:txBody>
      </p:sp>
      <p:sp>
        <p:nvSpPr>
          <p:cNvPr id="260" name="Google Shape;260;g15218964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52189642e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Fast forward a few years and Go 1.11 introduced Go modules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module is defined as a collection of Go packages that are released, versioned and distributed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Directly addresses the previous shortcomings by: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228600" lvl="0" indent="-228600" algn="l" rtl="0">
              <a:spcBef>
                <a:spcPts val="0"/>
              </a:spcBef>
              <a:spcAft>
                <a:spcPts val="0"/>
              </a:spcAft>
              <a:buAutoNum type="arabicParenR"/>
            </a:pPr>
            <a:endParaRPr lang="en-US" dirty="0"/>
          </a:p>
          <a:p>
            <a:pPr marL="228600" lvl="0" indent="-228600" algn="l" rtl="0">
              <a:spcBef>
                <a:spcPts val="0"/>
              </a:spcBef>
              <a:spcAft>
                <a:spcPts val="0"/>
              </a:spcAft>
              <a:buFont typeface="Arial" panose="020B0604020202020204" pitchFamily="34" charset="0"/>
              <a:buChar char="•"/>
            </a:pPr>
            <a:r>
              <a:rPr lang="en-US" dirty="0"/>
              <a:t>Allowing different projects to reference different versions of the same dependency without the "extra work" of </a:t>
            </a:r>
            <a:r>
              <a:rPr lang="en-US" dirty="0" err="1"/>
              <a:t>vendoring</a:t>
            </a:r>
            <a:endParaRPr lang="en-US" dirty="0"/>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[advance]</a:t>
            </a:r>
          </a:p>
          <a:p>
            <a:pPr marL="228600" lvl="0" indent="-228600" algn="l" rtl="0">
              <a:spcBef>
                <a:spcPts val="0"/>
              </a:spcBef>
              <a:spcAft>
                <a:spcPts val="0"/>
              </a:spcAft>
              <a:buAutoNum type="arabicParenR"/>
            </a:pPr>
            <a:endParaRPr lang="en-US" dirty="0"/>
          </a:p>
          <a:p>
            <a:pPr marL="228600" lvl="0" indent="-228600" algn="l" rtl="0">
              <a:spcBef>
                <a:spcPts val="0"/>
              </a:spcBef>
              <a:spcAft>
                <a:spcPts val="0"/>
              </a:spcAft>
              <a:buFont typeface="Arial" panose="020B0604020202020204" pitchFamily="34" charset="0"/>
              <a:buChar char="•"/>
            </a:pPr>
            <a:r>
              <a:rPr lang="en-US" dirty="0"/>
              <a:t>Making builds almost always reproducible because each build will use a deterministic version of each dep based on MVS algo and will verify the contents of that dependency using the checksums in </a:t>
            </a:r>
            <a:r>
              <a:rPr lang="en-US" dirty="0" err="1"/>
              <a:t>go.sum</a:t>
            </a:r>
            <a:endParaRPr lang="en-US" dirty="0"/>
          </a:p>
          <a:p>
            <a:pPr marL="228600" lvl="0" indent="-228600" algn="l" rtl="0">
              <a:spcBef>
                <a:spcPts val="0"/>
              </a:spcBef>
              <a:spcAft>
                <a:spcPts val="0"/>
              </a:spcAft>
              <a:buFont typeface="Arial" panose="020B0604020202020204" pitchFamily="34" charset="0"/>
              <a:buChar char="•"/>
            </a:pPr>
            <a:r>
              <a:rPr lang="en-US" dirty="0"/>
              <a:t>Builds _can_ fail if something disappears - we all remember </a:t>
            </a:r>
            <a:r>
              <a:rPr lang="en-US" dirty="0" err="1"/>
              <a:t>leftpad.js</a:t>
            </a:r>
            <a:r>
              <a:rPr lang="en-US" dirty="0"/>
              <a:t> - but things are still much better now</a:t>
            </a:r>
          </a:p>
          <a:p>
            <a:pPr marL="0" lvl="0" indent="0" algn="l" rtl="0">
              <a:spcBef>
                <a:spcPts val="0"/>
              </a:spcBef>
              <a:spcAft>
                <a:spcPts val="0"/>
              </a:spcAft>
              <a:buFontTx/>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dirty="0"/>
              <a:t>[advance]</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The tradeoff is that those simple folder-based search tools got much less useful</a:t>
            </a:r>
          </a:p>
          <a:p>
            <a:pPr marL="0" lvl="0" indent="0" algn="l" rtl="0">
              <a:spcBef>
                <a:spcPts val="0"/>
              </a:spcBef>
              <a:spcAft>
                <a:spcPts val="0"/>
              </a:spcAft>
              <a:buFontTx/>
              <a:buNone/>
            </a:pPr>
            <a:r>
              <a:rPr lang="en-US" dirty="0"/>
              <a:t>Source code for deps is now in version-specific folders in the local module cache and you need to know which version your project is referencing to be able to search in the right place</a:t>
            </a:r>
          </a:p>
          <a:p>
            <a:pPr marL="0" lvl="0" indent="0" algn="l" rtl="0">
              <a:spcBef>
                <a:spcPts val="0"/>
              </a:spcBef>
              <a:spcAft>
                <a:spcPts val="0"/>
              </a:spcAft>
              <a:buFontTx/>
              <a:buNone/>
            </a:pPr>
            <a:r>
              <a:rPr lang="en-US" dirty="0"/>
              <a:t>As an example: I have 30 different versions of </a:t>
            </a:r>
            <a:r>
              <a:rPr lang="en-US" dirty="0" err="1"/>
              <a:t>golang.org</a:t>
            </a:r>
            <a:r>
              <a:rPr lang="en-US" dirty="0"/>
              <a:t>/x/sys in my module cache right now</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IDEs can jump directly to dependencies but that only works for the project you have open.  As I mentioned before, CS has 100s of projects.</a:t>
            </a:r>
          </a:p>
        </p:txBody>
      </p:sp>
      <p:sp>
        <p:nvSpPr>
          <p:cNvPr id="269" name="Google Shape;269;g152189642e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52189642e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Since find and grep are out, let's talk about the other options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Running go list -m all will output a list of your module's dependencies along with their versions.  The UX could use some polish, though.  Perseus has 51 required dependencies in </a:t>
            </a:r>
            <a:r>
              <a:rPr lang="en-US" dirty="0" err="1"/>
              <a:t>go.mod</a:t>
            </a:r>
            <a:r>
              <a:rPr lang="en-US" dirty="0"/>
              <a:t> but go list outputs 121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also go mod graph, which outputs module dependencies as a list of tuples where the first item is one of your dependencies and the next is a module that it depends on.  Each dependency can, and usually does, appear several times.  Again, though, the UX is not the best.  The "graph" for Perseus is 607 lines!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 course, you could write scripts to parse and process the output and make it user friendly but that's not a simple thing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look at the "current" version of your module. You need to manually checkout the prior versions of your code to analyze those versions.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Neither provide a way to navigate "down" the graph and see what things depend on your project</a:t>
            </a:r>
            <a:endParaRPr dirty="0"/>
          </a:p>
        </p:txBody>
      </p:sp>
      <p:sp>
        <p:nvSpPr>
          <p:cNvPr id="276" name="Google Shape;276;g152189642e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ec3a73cc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that we can look to the package site for help.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package has an Importers view that lists other packages that depend on the selected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Except...</a:t>
            </a:r>
          </a:p>
          <a:p>
            <a:pPr marL="171450" lvl="0" indent="-171450" algn="l" rtl="0">
              <a:spcBef>
                <a:spcPts val="0"/>
              </a:spcBef>
              <a:spcAft>
                <a:spcPts val="0"/>
              </a:spcAft>
              <a:buFontTx/>
              <a:buChar char="-"/>
            </a:pPr>
            <a:r>
              <a:rPr lang="en-US" dirty="0"/>
              <a:t>It shows packages not modules</a:t>
            </a:r>
          </a:p>
          <a:p>
            <a:pPr marL="171450" lvl="0" indent="-171450" algn="l" rtl="0">
              <a:spcBef>
                <a:spcPts val="0"/>
              </a:spcBef>
              <a:spcAft>
                <a:spcPts val="0"/>
              </a:spcAft>
              <a:buFontTx/>
              <a:buChar char="-"/>
            </a:pPr>
            <a:r>
              <a:rPr lang="en-US" dirty="0"/>
              <a:t>It can only show packages in public repositories</a:t>
            </a:r>
          </a:p>
          <a:p>
            <a:pPr marL="171450" lvl="0" indent="-171450" algn="l" rtl="0">
              <a:spcBef>
                <a:spcPts val="0"/>
              </a:spcBef>
              <a:spcAft>
                <a:spcPts val="0"/>
              </a:spcAft>
              <a:buFontTx/>
              <a:buChar char="-"/>
            </a:pPr>
            <a:r>
              <a:rPr lang="en-US" dirty="0"/>
              <a:t>It's not directly version aware</a:t>
            </a:r>
          </a:p>
          <a:p>
            <a:pPr marL="628650" lvl="1" indent="-171450" algn="l" rtl="0">
              <a:spcBef>
                <a:spcPts val="0"/>
              </a:spcBef>
              <a:spcAft>
                <a:spcPts val="0"/>
              </a:spcAft>
              <a:buFontTx/>
              <a:buChar char="-"/>
            </a:pPr>
            <a:r>
              <a:rPr lang="en-US" dirty="0"/>
              <a:t>You can navigate to different versions of the containing module to explore across versions</a:t>
            </a:r>
          </a:p>
          <a:p>
            <a:pPr marL="628650" lvl="1" indent="-171450" algn="l" rtl="0">
              <a:spcBef>
                <a:spcPts val="0"/>
              </a:spcBef>
              <a:spcAft>
                <a:spcPts val="0"/>
              </a:spcAft>
              <a:buFontTx/>
              <a:buChar char="-"/>
            </a:pPr>
            <a:r>
              <a:rPr lang="en-US" dirty="0"/>
              <a:t>Again … not great UX</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[advance]</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dirty="0"/>
              <a:t>CrowdStrike has a lot of internal modules so we needed something else</a:t>
            </a:r>
            <a:endParaRPr dirty="0"/>
          </a:p>
        </p:txBody>
      </p:sp>
      <p:sp>
        <p:nvSpPr>
          <p:cNvPr id="286" name="Google Shape;286;gfec3a73c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e8e53a7cf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Like the mythological hero swooping in to save Andromeda from the monster, Perseus is here to defeat the kraken that is Go module dependency trees with their multitude of tentacles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do that he builds up a graph of version-to-version module dependencies by inspecting the modules' source code, specifically the </a:t>
            </a:r>
            <a:r>
              <a:rPr lang="en-US" dirty="0" err="1"/>
              <a:t>go.mod</a:t>
            </a:r>
            <a:r>
              <a:rPr lang="en-US" dirty="0"/>
              <a:t> files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a server API for updating and querying the graph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[advance]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 CLI for interacting with that service</a:t>
            </a:r>
            <a:endParaRPr dirty="0"/>
          </a:p>
        </p:txBody>
      </p:sp>
      <p:sp>
        <p:nvSpPr>
          <p:cNvPr id="295" name="Google Shape;295;gfe8e53a7c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Black">
  <p:cSld name="Title - Black">
    <p:bg>
      <p:bgPr>
        <a:solidFill>
          <a:srgbClr val="000000"/>
        </a:solidFill>
        <a:effectLst/>
      </p:bgPr>
    </p:bg>
    <p:spTree>
      <p:nvGrpSpPr>
        <p:cNvPr id="1"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l="8770" t="24511" r="20112" b="29207"/>
          <a:stretch/>
        </p:blipFill>
        <p:spPr>
          <a:xfrm>
            <a:off x="-1" y="0"/>
            <a:ext cx="9144002" cy="5143500"/>
          </a:xfrm>
          <a:prstGeom prst="rect">
            <a:avLst/>
          </a:prstGeom>
          <a:noFill/>
          <a:ln>
            <a:noFill/>
          </a:ln>
        </p:spPr>
      </p:pic>
      <p:sp>
        <p:nvSpPr>
          <p:cNvPr id="22" name="Google Shape;22;p2"/>
          <p:cNvSpPr txBox="1">
            <a:spLocks noGrp="1"/>
          </p:cNvSpPr>
          <p:nvPr>
            <p:ph type="body" idx="1"/>
          </p:nvPr>
        </p:nvSpPr>
        <p:spPr>
          <a:xfrm>
            <a:off x="478427" y="4114056"/>
            <a:ext cx="5362259" cy="411290"/>
          </a:xfrm>
          <a:prstGeom prst="rect">
            <a:avLst/>
          </a:prstGeom>
          <a:noFill/>
          <a:ln>
            <a:noFill/>
          </a:ln>
        </p:spPr>
        <p:txBody>
          <a:bodyPr spcFirstLastPara="1" wrap="square" lIns="108000" tIns="45700" rIns="91425" bIns="45700" anchor="t" anchorCtr="0">
            <a:noAutofit/>
          </a:bodyPr>
          <a:lstStyle>
            <a:lvl1pPr marL="457200" lvl="0" indent="-228600" algn="l">
              <a:lnSpc>
                <a:spcPct val="90000"/>
              </a:lnSpc>
              <a:spcBef>
                <a:spcPts val="0"/>
              </a:spcBef>
              <a:spcAft>
                <a:spcPts val="0"/>
              </a:spcAft>
              <a:buSzPts val="1400"/>
              <a:buNone/>
              <a:defRPr sz="1400" b="0" i="0" cap="none">
                <a:solidFill>
                  <a:schemeClr val="lt1"/>
                </a:solidFill>
                <a:latin typeface="Karla"/>
                <a:ea typeface="Karla"/>
                <a:cs typeface="Karla"/>
                <a:sym typeface="Karla"/>
              </a:defRPr>
            </a:lvl1pPr>
            <a:lvl2pPr marL="914400" lvl="1" indent="-228600" algn="l">
              <a:lnSpc>
                <a:spcPct val="90000"/>
              </a:lnSpc>
              <a:spcBef>
                <a:spcPts val="800"/>
              </a:spcBef>
              <a:spcAft>
                <a:spcPts val="0"/>
              </a:spcAft>
              <a:buSzPts val="2400"/>
              <a:buNone/>
              <a:defRPr sz="2400" b="1" i="0" cap="none">
                <a:solidFill>
                  <a:schemeClr val="lt1"/>
                </a:solidFill>
                <a:latin typeface="Questrial"/>
                <a:ea typeface="Questrial"/>
                <a:cs typeface="Questrial"/>
                <a:sym typeface="Questrial"/>
              </a:defRPr>
            </a:lvl2pPr>
            <a:lvl3pPr marL="1371600" lvl="2" indent="-228600" algn="l">
              <a:lnSpc>
                <a:spcPct val="90000"/>
              </a:lnSpc>
              <a:spcBef>
                <a:spcPts val="800"/>
              </a:spcBef>
              <a:spcAft>
                <a:spcPts val="0"/>
              </a:spcAft>
              <a:buSzPts val="2400"/>
              <a:buNone/>
              <a:defRPr sz="2400" b="1" i="0" cap="none">
                <a:solidFill>
                  <a:schemeClr val="lt1"/>
                </a:solidFill>
                <a:latin typeface="Questrial"/>
                <a:ea typeface="Questrial"/>
                <a:cs typeface="Questrial"/>
                <a:sym typeface="Questrial"/>
              </a:defRPr>
            </a:lvl3pPr>
            <a:lvl4pPr marL="1828800" lvl="3" indent="-228600" algn="l">
              <a:lnSpc>
                <a:spcPct val="90000"/>
              </a:lnSpc>
              <a:spcBef>
                <a:spcPts val="800"/>
              </a:spcBef>
              <a:spcAft>
                <a:spcPts val="0"/>
              </a:spcAft>
              <a:buSzPts val="2400"/>
              <a:buNone/>
              <a:defRPr sz="2400" b="1" i="0" cap="none">
                <a:solidFill>
                  <a:schemeClr val="lt1"/>
                </a:solidFill>
                <a:latin typeface="Questrial"/>
                <a:ea typeface="Questrial"/>
                <a:cs typeface="Questrial"/>
                <a:sym typeface="Questrial"/>
              </a:defRPr>
            </a:lvl4pPr>
            <a:lvl5pPr marL="2286000" lvl="4" indent="-228600" algn="l">
              <a:lnSpc>
                <a:spcPct val="90000"/>
              </a:lnSpc>
              <a:spcBef>
                <a:spcPts val="800"/>
              </a:spcBef>
              <a:spcAft>
                <a:spcPts val="0"/>
              </a:spcAft>
              <a:buSzPts val="2400"/>
              <a:buNone/>
              <a:defRPr sz="2400" b="1" i="0" cap="none">
                <a:solidFill>
                  <a:schemeClr val="lt1"/>
                </a:solidFill>
                <a:latin typeface="Questrial"/>
                <a:ea typeface="Questrial"/>
                <a:cs typeface="Questrial"/>
                <a:sym typeface="Quest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txBox="1">
            <a:spLocks noGrp="1"/>
          </p:cNvSpPr>
          <p:nvPr>
            <p:ph type="title"/>
          </p:nvPr>
        </p:nvSpPr>
        <p:spPr>
          <a:xfrm>
            <a:off x="474959" y="1935355"/>
            <a:ext cx="5357082" cy="18874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Questrial"/>
              <a:buNone/>
              <a:defRPr sz="3200" b="1" i="0">
                <a:latin typeface="Questrial"/>
                <a:ea typeface="Questrial"/>
                <a:cs typeface="Questrial"/>
                <a:sym typeface="Quest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 name="Google Shape;24;p2"/>
          <p:cNvCxnSpPr/>
          <p:nvPr/>
        </p:nvCxnSpPr>
        <p:spPr>
          <a:xfrm>
            <a:off x="590294" y="3939193"/>
            <a:ext cx="520874" cy="0"/>
          </a:xfrm>
          <a:prstGeom prst="straightConnector1">
            <a:avLst/>
          </a:prstGeom>
          <a:noFill/>
          <a:ln w="25400" cap="flat" cmpd="sng">
            <a:solidFill>
              <a:schemeClr val="lt1"/>
            </a:solidFill>
            <a:prstDash val="solid"/>
            <a:round/>
            <a:headEnd type="none" w="sm" len="sm"/>
            <a:tailEnd type="none" w="sm" len="sm"/>
          </a:ln>
        </p:spPr>
      </p:cxnSp>
      <p:pic>
        <p:nvPicPr>
          <p:cNvPr id="25" name="Google Shape;25;p2"/>
          <p:cNvPicPr preferRelativeResize="0"/>
          <p:nvPr/>
        </p:nvPicPr>
        <p:blipFill rotWithShape="1">
          <a:blip r:embed="rId3">
            <a:alphaModFix/>
          </a:blip>
          <a:srcRect/>
          <a:stretch/>
        </p:blipFill>
        <p:spPr>
          <a:xfrm>
            <a:off x="6835315" y="320814"/>
            <a:ext cx="1859041" cy="8255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fade">
                                      <p:cBhvr>
                                        <p:cTn id="22" dur="500"/>
                                        <p:tgtEl>
                                          <p:spTgt spid="2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fade">
                                      <p:cBhvr>
                                        <p:cTn id="25" dur="500"/>
                                        <p:tgtEl>
                                          <p:spTgt spid="2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500"/>
                                        <p:tgtEl>
                                          <p:spTgt spid="2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xEl>
                                              <p:pRg st="8" end="8"/>
                                            </p:txEl>
                                          </p:spTgt>
                                        </p:tgtEl>
                                        <p:attrNameLst>
                                          <p:attrName>style.visibility</p:attrName>
                                        </p:attrNameLst>
                                      </p:cBhvr>
                                      <p:to>
                                        <p:strVal val="visible"/>
                                      </p:to>
                                    </p:set>
                                    <p:animEffect transition="in" filter="fade">
                                      <p:cBhvr>
                                        <p:cTn id="31" dur="500"/>
                                        <p:tgtEl>
                                          <p:spTgt spid="2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Full Photo With Text">
  <p:cSld name="Full Photo With Text">
    <p:spTree>
      <p:nvGrpSpPr>
        <p:cNvPr id="1" name="Shape 128"/>
        <p:cNvGrpSpPr/>
        <p:nvPr/>
      </p:nvGrpSpPr>
      <p:grpSpPr>
        <a:xfrm>
          <a:off x="0" y="0"/>
          <a:ext cx="0" cy="0"/>
          <a:chOff x="0" y="0"/>
          <a:chExt cx="0" cy="0"/>
        </a:xfrm>
      </p:grpSpPr>
      <p:sp>
        <p:nvSpPr>
          <p:cNvPr id="129" name="Google Shape;129;p11"/>
          <p:cNvSpPr>
            <a:spLocks noGrp="1"/>
          </p:cNvSpPr>
          <p:nvPr>
            <p:ph type="pic" idx="2"/>
          </p:nvPr>
        </p:nvSpPr>
        <p:spPr>
          <a:xfrm>
            <a:off x="0" y="0"/>
            <a:ext cx="9144000" cy="5143500"/>
          </a:xfrm>
          <a:prstGeom prst="rect">
            <a:avLst/>
          </a:prstGeom>
          <a:noFill/>
          <a:ln>
            <a:noFill/>
          </a:ln>
        </p:spPr>
      </p:sp>
      <p:sp>
        <p:nvSpPr>
          <p:cNvPr id="130" name="Google Shape;130;p11"/>
          <p:cNvSpPr txBox="1">
            <a:spLocks noGrp="1"/>
          </p:cNvSpPr>
          <p:nvPr>
            <p:ph type="body" idx="1"/>
          </p:nvPr>
        </p:nvSpPr>
        <p:spPr>
          <a:xfrm>
            <a:off x="290556" y="4154761"/>
            <a:ext cx="5201805" cy="4075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95000"/>
              </a:lnSpc>
              <a:spcBef>
                <a:spcPts val="800"/>
              </a:spcBef>
              <a:spcAft>
                <a:spcPts val="0"/>
              </a:spcAft>
              <a:buSzPts val="1400"/>
              <a:buNone/>
              <a:defRPr/>
            </a:lvl2pPr>
            <a:lvl3pPr marL="1371600" lvl="2" indent="-228600" algn="l">
              <a:lnSpc>
                <a:spcPct val="95000"/>
              </a:lnSpc>
              <a:spcBef>
                <a:spcPts val="800"/>
              </a:spcBef>
              <a:spcAft>
                <a:spcPts val="0"/>
              </a:spcAft>
              <a:buSzPts val="1200"/>
              <a:buNone/>
              <a:defRPr/>
            </a:lvl3pPr>
            <a:lvl4pPr marL="1828800" lvl="3" indent="-228600" algn="l">
              <a:lnSpc>
                <a:spcPct val="95000"/>
              </a:lnSpc>
              <a:spcBef>
                <a:spcPts val="800"/>
              </a:spcBef>
              <a:spcAft>
                <a:spcPts val="0"/>
              </a:spcAft>
              <a:buSzPts val="1200"/>
              <a:buNone/>
              <a:defRPr/>
            </a:lvl4pPr>
            <a:lvl5pPr marL="2286000" lvl="4" indent="-228600" algn="l">
              <a:lnSpc>
                <a:spcPct val="95000"/>
              </a:lnSpc>
              <a:spcBef>
                <a:spcPts val="800"/>
              </a:spcBef>
              <a:spcAft>
                <a:spcPts val="0"/>
              </a:spcAft>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11"/>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600"/>
              <a:buFont typeface="Karla"/>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1"/>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Karla"/>
              <a:ea typeface="Karla"/>
              <a:cs typeface="Karla"/>
              <a:sym typeface="Karla"/>
            </a:endParaRPr>
          </a:p>
        </p:txBody>
      </p:sp>
      <p:sp>
        <p:nvSpPr>
          <p:cNvPr id="133" name="Google Shape;133;p11"/>
          <p:cNvSpPr txBox="1">
            <a:spLocks noGrp="1"/>
          </p:cNvSpPr>
          <p:nvPr>
            <p:ph type="body" idx="3"/>
          </p:nvPr>
        </p:nvSpPr>
        <p:spPr>
          <a:xfrm>
            <a:off x="290556" y="3620805"/>
            <a:ext cx="5201805" cy="548177"/>
          </a:xfrm>
          <a:prstGeom prst="rect">
            <a:avLst/>
          </a:prstGeom>
          <a:noFill/>
          <a:ln>
            <a:noFill/>
          </a:ln>
        </p:spPr>
        <p:txBody>
          <a:bodyPr spcFirstLastPara="1" wrap="square" lIns="0" tIns="45700" rIns="91425" bIns="45700" anchor="b" anchorCtr="0">
            <a:noAutofit/>
          </a:bodyPr>
          <a:lstStyle>
            <a:lvl1pPr marL="457200" lvl="0" indent="-228600" algn="l">
              <a:lnSpc>
                <a:spcPct val="100000"/>
              </a:lnSpc>
              <a:spcBef>
                <a:spcPts val="0"/>
              </a:spcBef>
              <a:spcAft>
                <a:spcPts val="0"/>
              </a:spcAft>
              <a:buSzPts val="1800"/>
              <a:buNone/>
              <a:defRPr sz="1800" b="1">
                <a:solidFill>
                  <a:schemeClr val="lt1"/>
                </a:solidFill>
                <a:latin typeface="Questrial"/>
                <a:ea typeface="Questrial"/>
                <a:cs typeface="Questrial"/>
                <a:sym typeface="Questrial"/>
              </a:defRPr>
            </a:lvl1pPr>
            <a:lvl2pPr marL="914400" lvl="1" indent="-228600" algn="l">
              <a:lnSpc>
                <a:spcPct val="95000"/>
              </a:lnSpc>
              <a:spcBef>
                <a:spcPts val="800"/>
              </a:spcBef>
              <a:spcAft>
                <a:spcPts val="0"/>
              </a:spcAft>
              <a:buSzPts val="1400"/>
              <a:buNone/>
              <a:defRPr/>
            </a:lvl2pPr>
            <a:lvl3pPr marL="1371600" lvl="2" indent="-228600" algn="l">
              <a:lnSpc>
                <a:spcPct val="95000"/>
              </a:lnSpc>
              <a:spcBef>
                <a:spcPts val="800"/>
              </a:spcBef>
              <a:spcAft>
                <a:spcPts val="0"/>
              </a:spcAft>
              <a:buSzPts val="1200"/>
              <a:buNone/>
              <a:defRPr/>
            </a:lvl3pPr>
            <a:lvl4pPr marL="1828800" lvl="3" indent="-228600" algn="l">
              <a:lnSpc>
                <a:spcPct val="95000"/>
              </a:lnSpc>
              <a:spcBef>
                <a:spcPts val="800"/>
              </a:spcBef>
              <a:spcAft>
                <a:spcPts val="0"/>
              </a:spcAft>
              <a:buSzPts val="1200"/>
              <a:buNone/>
              <a:defRPr/>
            </a:lvl4pPr>
            <a:lvl5pPr marL="2286000" lvl="4" indent="-228600" algn="l">
              <a:lnSpc>
                <a:spcPct val="95000"/>
              </a:lnSpc>
              <a:spcBef>
                <a:spcPts val="800"/>
              </a:spcBef>
              <a:spcAft>
                <a:spcPts val="0"/>
              </a:spcAft>
              <a:buSzPts val="120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134" name="Google Shape;134;p11"/>
          <p:cNvGrpSpPr/>
          <p:nvPr/>
        </p:nvGrpSpPr>
        <p:grpSpPr>
          <a:xfrm>
            <a:off x="0" y="165548"/>
            <a:ext cx="1386998" cy="270289"/>
            <a:chOff x="0" y="165548"/>
            <a:chExt cx="1386998" cy="270289"/>
          </a:xfrm>
        </p:grpSpPr>
        <p:sp>
          <p:nvSpPr>
            <p:cNvPr id="135" name="Google Shape;135;p11"/>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36" name="Google Shape;136;p11"/>
            <p:cNvGrpSpPr/>
            <p:nvPr/>
          </p:nvGrpSpPr>
          <p:grpSpPr>
            <a:xfrm>
              <a:off x="290556" y="165548"/>
              <a:ext cx="1096442" cy="270289"/>
              <a:chOff x="575009" y="2399353"/>
              <a:chExt cx="2305674" cy="557505"/>
            </a:xfrm>
          </p:grpSpPr>
          <p:sp>
            <p:nvSpPr>
              <p:cNvPr id="137" name="Google Shape;137;p11"/>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38" name="Google Shape;138;p11"/>
              <p:cNvPicPr preferRelativeResize="0"/>
              <p:nvPr/>
            </p:nvPicPr>
            <p:blipFill rotWithShape="1">
              <a:blip r:embed="rId2">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Key Points">
  <p:cSld name="6 Key Points">
    <p:spTree>
      <p:nvGrpSpPr>
        <p:cNvPr id="1" name="Shape 139"/>
        <p:cNvGrpSpPr/>
        <p:nvPr/>
      </p:nvGrpSpPr>
      <p:grpSpPr>
        <a:xfrm>
          <a:off x="0" y="0"/>
          <a:ext cx="0" cy="0"/>
          <a:chOff x="0" y="0"/>
          <a:chExt cx="0" cy="0"/>
        </a:xfrm>
      </p:grpSpPr>
      <p:sp>
        <p:nvSpPr>
          <p:cNvPr id="140" name="Google Shape;140;p12"/>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2"/>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2"/>
          <p:cNvSpPr txBox="1">
            <a:spLocks noGrp="1"/>
          </p:cNvSpPr>
          <p:nvPr>
            <p:ph type="body" idx="1"/>
          </p:nvPr>
        </p:nvSpPr>
        <p:spPr>
          <a:xfrm>
            <a:off x="663575" y="1570383"/>
            <a:ext cx="2178050" cy="1083011"/>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12"/>
          <p:cNvSpPr txBox="1">
            <a:spLocks noGrp="1"/>
          </p:cNvSpPr>
          <p:nvPr>
            <p:ph type="body" idx="2"/>
          </p:nvPr>
        </p:nvSpPr>
        <p:spPr>
          <a:xfrm>
            <a:off x="3515553" y="1570383"/>
            <a:ext cx="2178050" cy="1083011"/>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12"/>
          <p:cNvSpPr txBox="1">
            <a:spLocks noGrp="1"/>
          </p:cNvSpPr>
          <p:nvPr>
            <p:ph type="body" idx="3"/>
          </p:nvPr>
        </p:nvSpPr>
        <p:spPr>
          <a:xfrm>
            <a:off x="6348413" y="1570383"/>
            <a:ext cx="2178050" cy="1083011"/>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5" name="Google Shape;145;p12"/>
          <p:cNvSpPr txBox="1">
            <a:spLocks noGrp="1"/>
          </p:cNvSpPr>
          <p:nvPr>
            <p:ph type="body" idx="4"/>
          </p:nvPr>
        </p:nvSpPr>
        <p:spPr>
          <a:xfrm>
            <a:off x="663575" y="3143886"/>
            <a:ext cx="2178050" cy="1081389"/>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p12"/>
          <p:cNvSpPr txBox="1">
            <a:spLocks noGrp="1"/>
          </p:cNvSpPr>
          <p:nvPr>
            <p:ph type="body" idx="5"/>
          </p:nvPr>
        </p:nvSpPr>
        <p:spPr>
          <a:xfrm>
            <a:off x="3515553" y="3143886"/>
            <a:ext cx="2178050" cy="1081389"/>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12"/>
          <p:cNvSpPr txBox="1">
            <a:spLocks noGrp="1"/>
          </p:cNvSpPr>
          <p:nvPr>
            <p:ph type="body" idx="6"/>
          </p:nvPr>
        </p:nvSpPr>
        <p:spPr>
          <a:xfrm>
            <a:off x="6348413" y="3143886"/>
            <a:ext cx="2178050" cy="1081389"/>
          </a:xfrm>
          <a:prstGeom prst="rect">
            <a:avLst/>
          </a:prstGeom>
          <a:noFill/>
          <a:ln>
            <a:noFill/>
          </a:ln>
        </p:spPr>
        <p:txBody>
          <a:bodyPr spcFirstLastPara="1" wrap="square" lIns="144000" tIns="45700" rIns="91425" bIns="45700" anchor="t" anchorCtr="0">
            <a:normAutofit/>
          </a:bodyPr>
          <a:lstStyle>
            <a:lvl1pPr marL="457200" lvl="0" indent="-228600" algn="l">
              <a:lnSpc>
                <a:spcPct val="95000"/>
              </a:lnSpc>
              <a:spcBef>
                <a:spcPts val="800"/>
              </a:spcBef>
              <a:spcAft>
                <a:spcPts val="0"/>
              </a:spcAft>
              <a:buSzPts val="1200"/>
              <a:buNone/>
              <a:defRPr sz="1200"/>
            </a:lvl1pPr>
            <a:lvl2pPr marL="914400" lvl="1" indent="-228600" algn="l">
              <a:lnSpc>
                <a:spcPct val="95000"/>
              </a:lnSpc>
              <a:spcBef>
                <a:spcPts val="800"/>
              </a:spcBef>
              <a:spcAft>
                <a:spcPts val="0"/>
              </a:spcAft>
              <a:buSzPts val="1100"/>
              <a:buNone/>
              <a:defRPr sz="1100"/>
            </a:lvl2pPr>
            <a:lvl3pPr marL="1371600" lvl="2" indent="-228600" algn="l">
              <a:lnSpc>
                <a:spcPct val="95000"/>
              </a:lnSpc>
              <a:spcBef>
                <a:spcPts val="800"/>
              </a:spcBef>
              <a:spcAft>
                <a:spcPts val="0"/>
              </a:spcAft>
              <a:buSzPts val="1050"/>
              <a:buNone/>
              <a:defRPr sz="1050"/>
            </a:lvl3pPr>
            <a:lvl4pPr marL="1828800" lvl="3" indent="-228600" algn="l">
              <a:lnSpc>
                <a:spcPct val="95000"/>
              </a:lnSpc>
              <a:spcBef>
                <a:spcPts val="800"/>
              </a:spcBef>
              <a:spcAft>
                <a:spcPts val="0"/>
              </a:spcAft>
              <a:buSzPts val="1050"/>
              <a:buNone/>
              <a:defRPr sz="1050"/>
            </a:lvl4pPr>
            <a:lvl5pPr marL="2286000" lvl="4" indent="-228600" algn="l">
              <a:lnSpc>
                <a:spcPct val="95000"/>
              </a:lnSpc>
              <a:spcBef>
                <a:spcPts val="800"/>
              </a:spcBef>
              <a:spcAft>
                <a:spcPts val="0"/>
              </a:spcAft>
              <a:buSzPts val="1050"/>
              <a:buNone/>
              <a:defRPr sz="10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12"/>
          <p:cNvSpPr txBox="1">
            <a:spLocks noGrp="1"/>
          </p:cNvSpPr>
          <p:nvPr>
            <p:ph type="body" idx="7"/>
          </p:nvPr>
        </p:nvSpPr>
        <p:spPr>
          <a:xfrm>
            <a:off x="617088" y="1572226"/>
            <a:ext cx="45720" cy="1081389"/>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2"/>
          <p:cNvSpPr txBox="1">
            <a:spLocks noGrp="1"/>
          </p:cNvSpPr>
          <p:nvPr>
            <p:ph type="body" idx="8"/>
          </p:nvPr>
        </p:nvSpPr>
        <p:spPr>
          <a:xfrm>
            <a:off x="3469066" y="1572226"/>
            <a:ext cx="45720" cy="1081389"/>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12"/>
          <p:cNvSpPr txBox="1">
            <a:spLocks noGrp="1"/>
          </p:cNvSpPr>
          <p:nvPr>
            <p:ph type="body" idx="9"/>
          </p:nvPr>
        </p:nvSpPr>
        <p:spPr>
          <a:xfrm>
            <a:off x="6301926" y="1572226"/>
            <a:ext cx="45720" cy="1081389"/>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12"/>
          <p:cNvSpPr txBox="1">
            <a:spLocks noGrp="1"/>
          </p:cNvSpPr>
          <p:nvPr>
            <p:ph type="body" idx="13"/>
          </p:nvPr>
        </p:nvSpPr>
        <p:spPr>
          <a:xfrm>
            <a:off x="617088" y="3145461"/>
            <a:ext cx="45720" cy="1079770"/>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12"/>
          <p:cNvSpPr txBox="1">
            <a:spLocks noGrp="1"/>
          </p:cNvSpPr>
          <p:nvPr>
            <p:ph type="body" idx="14"/>
          </p:nvPr>
        </p:nvSpPr>
        <p:spPr>
          <a:xfrm>
            <a:off x="3469066" y="3145461"/>
            <a:ext cx="45720" cy="1079770"/>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3" name="Google Shape;153;p12"/>
          <p:cNvSpPr txBox="1">
            <a:spLocks noGrp="1"/>
          </p:cNvSpPr>
          <p:nvPr>
            <p:ph type="body" idx="15"/>
          </p:nvPr>
        </p:nvSpPr>
        <p:spPr>
          <a:xfrm>
            <a:off x="6301926" y="3145461"/>
            <a:ext cx="45720" cy="1079770"/>
          </a:xfrm>
          <a:prstGeom prst="rect">
            <a:avLst/>
          </a:prstGeom>
          <a:solidFill>
            <a:schemeClr val="accent1"/>
          </a:solidFill>
          <a:ln>
            <a:noFill/>
          </a:ln>
        </p:spPr>
        <p:txBody>
          <a:bodyPr spcFirstLastPara="1" wrap="square" lIns="91425" tIns="45700" rIns="91425" bIns="45700" anchor="t" anchorCtr="0">
            <a:normAutofit/>
          </a:bodyPr>
          <a:lstStyle>
            <a:lvl1pPr marL="457200" lvl="0" indent="-228600" algn="l">
              <a:lnSpc>
                <a:spcPct val="95000"/>
              </a:lnSpc>
              <a:spcBef>
                <a:spcPts val="800"/>
              </a:spcBef>
              <a:spcAft>
                <a:spcPts val="0"/>
              </a:spcAft>
              <a:buSzPts val="1600"/>
              <a:buNone/>
              <a:defRPr>
                <a:solidFill>
                  <a:schemeClr val="dk2"/>
                </a:solidFil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4" name="Google Shape;154;p12"/>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Statistic">
  <p:cSld name="3 Statistic">
    <p:spTree>
      <p:nvGrpSpPr>
        <p:cNvPr id="1" name="Shape 155"/>
        <p:cNvGrpSpPr/>
        <p:nvPr/>
      </p:nvGrpSpPr>
      <p:grpSpPr>
        <a:xfrm>
          <a:off x="0" y="0"/>
          <a:ext cx="0" cy="0"/>
          <a:chOff x="0" y="0"/>
          <a:chExt cx="0" cy="0"/>
        </a:xfrm>
      </p:grpSpPr>
      <p:sp>
        <p:nvSpPr>
          <p:cNvPr id="156" name="Google Shape;156;p13"/>
          <p:cNvSpPr/>
          <p:nvPr/>
        </p:nvSpPr>
        <p:spPr>
          <a:xfrm>
            <a:off x="290556" y="1649897"/>
            <a:ext cx="2658486" cy="2536692"/>
          </a:xfrm>
          <a:prstGeom prst="snip2DiagRect">
            <a:avLst>
              <a:gd name="adj1" fmla="val 0"/>
              <a:gd name="adj2"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57" name="Google Shape;157;p13"/>
          <p:cNvSpPr/>
          <p:nvPr/>
        </p:nvSpPr>
        <p:spPr>
          <a:xfrm>
            <a:off x="6222451" y="1649897"/>
            <a:ext cx="2658696" cy="2536692"/>
          </a:xfrm>
          <a:prstGeom prst="snip2DiagRect">
            <a:avLst>
              <a:gd name="adj1" fmla="val 0"/>
              <a:gd name="adj2"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58" name="Google Shape;158;p13"/>
          <p:cNvSpPr/>
          <p:nvPr/>
        </p:nvSpPr>
        <p:spPr>
          <a:xfrm>
            <a:off x="3242636" y="1649897"/>
            <a:ext cx="2658486" cy="2536692"/>
          </a:xfrm>
          <a:prstGeom prst="snip2DiagRect">
            <a:avLst>
              <a:gd name="adj1" fmla="val 0"/>
              <a:gd name="adj2"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59" name="Google Shape;159;p13"/>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3"/>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3"/>
          <p:cNvSpPr txBox="1">
            <a:spLocks noGrp="1"/>
          </p:cNvSpPr>
          <p:nvPr>
            <p:ph type="body" idx="1"/>
          </p:nvPr>
        </p:nvSpPr>
        <p:spPr>
          <a:xfrm>
            <a:off x="479528" y="2016579"/>
            <a:ext cx="2280542" cy="963385"/>
          </a:xfrm>
          <a:prstGeom prst="rect">
            <a:avLst/>
          </a:prstGeom>
          <a:noFill/>
          <a:ln>
            <a:noFill/>
          </a:ln>
        </p:spPr>
        <p:txBody>
          <a:bodyPr spcFirstLastPara="1" wrap="square" lIns="91425" tIns="180000" rIns="91425" bIns="0" anchor="ctr" anchorCtr="0">
            <a:normAutofit/>
          </a:bodyPr>
          <a:lstStyle>
            <a:lvl1pPr marL="457200" lvl="0" indent="-228600" algn="l">
              <a:lnSpc>
                <a:spcPct val="90000"/>
              </a:lnSpc>
              <a:spcBef>
                <a:spcPts val="0"/>
              </a:spcBef>
              <a:spcAft>
                <a:spcPts val="0"/>
              </a:spcAft>
              <a:buSzPts val="6000"/>
              <a:buNone/>
              <a:defRPr sz="6000" b="1" i="0">
                <a:latin typeface="Questrial"/>
                <a:ea typeface="Questrial"/>
                <a:cs typeface="Questrial"/>
                <a:sym typeface="Questrial"/>
              </a:defRPr>
            </a:lvl1pPr>
            <a:lvl2pPr marL="914400" lvl="1" indent="-228600" algn="l">
              <a:lnSpc>
                <a:spcPct val="95000"/>
              </a:lnSpc>
              <a:spcBef>
                <a:spcPts val="800"/>
              </a:spcBef>
              <a:spcAft>
                <a:spcPts val="0"/>
              </a:spcAft>
              <a:buSzPts val="8800"/>
              <a:buNone/>
              <a:defRPr sz="8800" b="1" i="0">
                <a:latin typeface="Questrial"/>
                <a:ea typeface="Questrial"/>
                <a:cs typeface="Questrial"/>
                <a:sym typeface="Questrial"/>
              </a:defRPr>
            </a:lvl2pPr>
            <a:lvl3pPr marL="1371600" lvl="2" indent="-228600" algn="l">
              <a:lnSpc>
                <a:spcPct val="95000"/>
              </a:lnSpc>
              <a:spcBef>
                <a:spcPts val="800"/>
              </a:spcBef>
              <a:spcAft>
                <a:spcPts val="0"/>
              </a:spcAft>
              <a:buSzPts val="8800"/>
              <a:buNone/>
              <a:defRPr sz="8800" b="1" i="0">
                <a:latin typeface="Questrial"/>
                <a:ea typeface="Questrial"/>
                <a:cs typeface="Questrial"/>
                <a:sym typeface="Questrial"/>
              </a:defRPr>
            </a:lvl3pPr>
            <a:lvl4pPr marL="1828800" lvl="3" indent="-228600" algn="l">
              <a:lnSpc>
                <a:spcPct val="95000"/>
              </a:lnSpc>
              <a:spcBef>
                <a:spcPts val="800"/>
              </a:spcBef>
              <a:spcAft>
                <a:spcPts val="0"/>
              </a:spcAft>
              <a:buSzPts val="8800"/>
              <a:buNone/>
              <a:defRPr sz="8800" b="1" i="0">
                <a:latin typeface="Questrial"/>
                <a:ea typeface="Questrial"/>
                <a:cs typeface="Questrial"/>
                <a:sym typeface="Questrial"/>
              </a:defRPr>
            </a:lvl4pPr>
            <a:lvl5pPr marL="2286000" lvl="4" indent="-228600" algn="l">
              <a:lnSpc>
                <a:spcPct val="95000"/>
              </a:lnSpc>
              <a:spcBef>
                <a:spcPts val="800"/>
              </a:spcBef>
              <a:spcAft>
                <a:spcPts val="0"/>
              </a:spcAft>
              <a:buSzPts val="8800"/>
              <a:buNone/>
              <a:defRPr sz="8800" b="1" i="0">
                <a:latin typeface="Questrial"/>
                <a:ea typeface="Questrial"/>
                <a:cs typeface="Questrial"/>
                <a:sym typeface="Quest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13"/>
          <p:cNvSpPr txBox="1">
            <a:spLocks noGrp="1"/>
          </p:cNvSpPr>
          <p:nvPr>
            <p:ph type="body" idx="2"/>
          </p:nvPr>
        </p:nvSpPr>
        <p:spPr>
          <a:xfrm>
            <a:off x="479307" y="2979964"/>
            <a:ext cx="2280985" cy="907255"/>
          </a:xfrm>
          <a:prstGeom prst="rect">
            <a:avLst/>
          </a:prstGeom>
          <a:noFill/>
          <a:ln>
            <a:noFill/>
          </a:ln>
        </p:spPr>
        <p:txBody>
          <a:bodyPr spcFirstLastPara="1" wrap="square" lIns="91425" tIns="0" rIns="91425" bIns="45700" anchor="t" anchorCtr="0">
            <a:normAutofit/>
          </a:bodyPr>
          <a:lstStyle>
            <a:lvl1pPr marL="457200" lvl="0" indent="-228600" algn="l">
              <a:lnSpc>
                <a:spcPct val="95000"/>
              </a:lnSpc>
              <a:spcBef>
                <a:spcPts val="800"/>
              </a:spcBef>
              <a:spcAft>
                <a:spcPts val="0"/>
              </a:spcAft>
              <a:buSzPts val="1400"/>
              <a:buNone/>
              <a:defRPr sz="1400"/>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13"/>
          <p:cNvSpPr txBox="1">
            <a:spLocks noGrp="1"/>
          </p:cNvSpPr>
          <p:nvPr>
            <p:ph type="body" idx="3"/>
          </p:nvPr>
        </p:nvSpPr>
        <p:spPr>
          <a:xfrm>
            <a:off x="3431608" y="2016579"/>
            <a:ext cx="2280542" cy="963385"/>
          </a:xfrm>
          <a:prstGeom prst="rect">
            <a:avLst/>
          </a:prstGeom>
          <a:noFill/>
          <a:ln>
            <a:noFill/>
          </a:ln>
        </p:spPr>
        <p:txBody>
          <a:bodyPr spcFirstLastPara="1" wrap="square" lIns="91425" tIns="180000" rIns="91425" bIns="0" anchor="ctr" anchorCtr="0">
            <a:normAutofit/>
          </a:bodyPr>
          <a:lstStyle>
            <a:lvl1pPr marL="457200" lvl="0" indent="-228600" algn="l">
              <a:lnSpc>
                <a:spcPct val="90000"/>
              </a:lnSpc>
              <a:spcBef>
                <a:spcPts val="0"/>
              </a:spcBef>
              <a:spcAft>
                <a:spcPts val="0"/>
              </a:spcAft>
              <a:buSzPts val="6000"/>
              <a:buNone/>
              <a:defRPr sz="6000" b="1" i="0">
                <a:latin typeface="Questrial"/>
                <a:ea typeface="Questrial"/>
                <a:cs typeface="Questrial"/>
                <a:sym typeface="Questrial"/>
              </a:defRPr>
            </a:lvl1pPr>
            <a:lvl2pPr marL="914400" lvl="1" indent="-228600" algn="l">
              <a:lnSpc>
                <a:spcPct val="95000"/>
              </a:lnSpc>
              <a:spcBef>
                <a:spcPts val="800"/>
              </a:spcBef>
              <a:spcAft>
                <a:spcPts val="0"/>
              </a:spcAft>
              <a:buSzPts val="8800"/>
              <a:buNone/>
              <a:defRPr sz="8800" b="1" i="0">
                <a:latin typeface="Questrial"/>
                <a:ea typeface="Questrial"/>
                <a:cs typeface="Questrial"/>
                <a:sym typeface="Questrial"/>
              </a:defRPr>
            </a:lvl2pPr>
            <a:lvl3pPr marL="1371600" lvl="2" indent="-228600" algn="l">
              <a:lnSpc>
                <a:spcPct val="95000"/>
              </a:lnSpc>
              <a:spcBef>
                <a:spcPts val="800"/>
              </a:spcBef>
              <a:spcAft>
                <a:spcPts val="0"/>
              </a:spcAft>
              <a:buSzPts val="8800"/>
              <a:buNone/>
              <a:defRPr sz="8800" b="1" i="0">
                <a:latin typeface="Questrial"/>
                <a:ea typeface="Questrial"/>
                <a:cs typeface="Questrial"/>
                <a:sym typeface="Questrial"/>
              </a:defRPr>
            </a:lvl3pPr>
            <a:lvl4pPr marL="1828800" lvl="3" indent="-228600" algn="l">
              <a:lnSpc>
                <a:spcPct val="95000"/>
              </a:lnSpc>
              <a:spcBef>
                <a:spcPts val="800"/>
              </a:spcBef>
              <a:spcAft>
                <a:spcPts val="0"/>
              </a:spcAft>
              <a:buSzPts val="8800"/>
              <a:buNone/>
              <a:defRPr sz="8800" b="1" i="0">
                <a:latin typeface="Questrial"/>
                <a:ea typeface="Questrial"/>
                <a:cs typeface="Questrial"/>
                <a:sym typeface="Questrial"/>
              </a:defRPr>
            </a:lvl4pPr>
            <a:lvl5pPr marL="2286000" lvl="4" indent="-228600" algn="l">
              <a:lnSpc>
                <a:spcPct val="95000"/>
              </a:lnSpc>
              <a:spcBef>
                <a:spcPts val="800"/>
              </a:spcBef>
              <a:spcAft>
                <a:spcPts val="0"/>
              </a:spcAft>
              <a:buSzPts val="8800"/>
              <a:buNone/>
              <a:defRPr sz="8800" b="1" i="0">
                <a:latin typeface="Questrial"/>
                <a:ea typeface="Questrial"/>
                <a:cs typeface="Questrial"/>
                <a:sym typeface="Quest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13"/>
          <p:cNvSpPr txBox="1">
            <a:spLocks noGrp="1"/>
          </p:cNvSpPr>
          <p:nvPr>
            <p:ph type="body" idx="4"/>
          </p:nvPr>
        </p:nvSpPr>
        <p:spPr>
          <a:xfrm>
            <a:off x="3431387" y="2979964"/>
            <a:ext cx="2280985" cy="907255"/>
          </a:xfrm>
          <a:prstGeom prst="rect">
            <a:avLst/>
          </a:prstGeom>
          <a:noFill/>
          <a:ln>
            <a:noFill/>
          </a:ln>
        </p:spPr>
        <p:txBody>
          <a:bodyPr spcFirstLastPara="1" wrap="square" lIns="91425" tIns="0" rIns="91425" bIns="45700" anchor="t" anchorCtr="0">
            <a:normAutofit/>
          </a:bodyPr>
          <a:lstStyle>
            <a:lvl1pPr marL="457200" lvl="0" indent="-228600" algn="l">
              <a:lnSpc>
                <a:spcPct val="95000"/>
              </a:lnSpc>
              <a:spcBef>
                <a:spcPts val="800"/>
              </a:spcBef>
              <a:spcAft>
                <a:spcPts val="0"/>
              </a:spcAft>
              <a:buSzPts val="1400"/>
              <a:buNone/>
              <a:defRPr sz="1400"/>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5" name="Google Shape;165;p13"/>
          <p:cNvSpPr txBox="1">
            <a:spLocks noGrp="1"/>
          </p:cNvSpPr>
          <p:nvPr>
            <p:ph type="body" idx="5"/>
          </p:nvPr>
        </p:nvSpPr>
        <p:spPr>
          <a:xfrm>
            <a:off x="6411528" y="2016579"/>
            <a:ext cx="2280542" cy="963385"/>
          </a:xfrm>
          <a:prstGeom prst="rect">
            <a:avLst/>
          </a:prstGeom>
          <a:noFill/>
          <a:ln>
            <a:noFill/>
          </a:ln>
        </p:spPr>
        <p:txBody>
          <a:bodyPr spcFirstLastPara="1" wrap="square" lIns="91425" tIns="180000" rIns="91425" bIns="0" anchor="ctr" anchorCtr="0">
            <a:normAutofit/>
          </a:bodyPr>
          <a:lstStyle>
            <a:lvl1pPr marL="457200" lvl="0" indent="-228600" algn="l">
              <a:lnSpc>
                <a:spcPct val="90000"/>
              </a:lnSpc>
              <a:spcBef>
                <a:spcPts val="0"/>
              </a:spcBef>
              <a:spcAft>
                <a:spcPts val="0"/>
              </a:spcAft>
              <a:buSzPts val="6000"/>
              <a:buNone/>
              <a:defRPr sz="6000" b="1" i="0">
                <a:latin typeface="Questrial"/>
                <a:ea typeface="Questrial"/>
                <a:cs typeface="Questrial"/>
                <a:sym typeface="Questrial"/>
              </a:defRPr>
            </a:lvl1pPr>
            <a:lvl2pPr marL="914400" lvl="1" indent="-228600" algn="l">
              <a:lnSpc>
                <a:spcPct val="95000"/>
              </a:lnSpc>
              <a:spcBef>
                <a:spcPts val="800"/>
              </a:spcBef>
              <a:spcAft>
                <a:spcPts val="0"/>
              </a:spcAft>
              <a:buSzPts val="8800"/>
              <a:buNone/>
              <a:defRPr sz="8800" b="1" i="0">
                <a:latin typeface="Questrial"/>
                <a:ea typeface="Questrial"/>
                <a:cs typeface="Questrial"/>
                <a:sym typeface="Questrial"/>
              </a:defRPr>
            </a:lvl2pPr>
            <a:lvl3pPr marL="1371600" lvl="2" indent="-228600" algn="l">
              <a:lnSpc>
                <a:spcPct val="95000"/>
              </a:lnSpc>
              <a:spcBef>
                <a:spcPts val="800"/>
              </a:spcBef>
              <a:spcAft>
                <a:spcPts val="0"/>
              </a:spcAft>
              <a:buSzPts val="8800"/>
              <a:buNone/>
              <a:defRPr sz="8800" b="1" i="0">
                <a:latin typeface="Questrial"/>
                <a:ea typeface="Questrial"/>
                <a:cs typeface="Questrial"/>
                <a:sym typeface="Questrial"/>
              </a:defRPr>
            </a:lvl3pPr>
            <a:lvl4pPr marL="1828800" lvl="3" indent="-228600" algn="l">
              <a:lnSpc>
                <a:spcPct val="95000"/>
              </a:lnSpc>
              <a:spcBef>
                <a:spcPts val="800"/>
              </a:spcBef>
              <a:spcAft>
                <a:spcPts val="0"/>
              </a:spcAft>
              <a:buSzPts val="8800"/>
              <a:buNone/>
              <a:defRPr sz="8800" b="1" i="0">
                <a:latin typeface="Questrial"/>
                <a:ea typeface="Questrial"/>
                <a:cs typeface="Questrial"/>
                <a:sym typeface="Questrial"/>
              </a:defRPr>
            </a:lvl4pPr>
            <a:lvl5pPr marL="2286000" lvl="4" indent="-228600" algn="l">
              <a:lnSpc>
                <a:spcPct val="95000"/>
              </a:lnSpc>
              <a:spcBef>
                <a:spcPts val="800"/>
              </a:spcBef>
              <a:spcAft>
                <a:spcPts val="0"/>
              </a:spcAft>
              <a:buSzPts val="8800"/>
              <a:buNone/>
              <a:defRPr sz="8800" b="1" i="0">
                <a:latin typeface="Questrial"/>
                <a:ea typeface="Questrial"/>
                <a:cs typeface="Questrial"/>
                <a:sym typeface="Quest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6" name="Google Shape;166;p13"/>
          <p:cNvSpPr txBox="1">
            <a:spLocks noGrp="1"/>
          </p:cNvSpPr>
          <p:nvPr>
            <p:ph type="body" idx="6"/>
          </p:nvPr>
        </p:nvSpPr>
        <p:spPr>
          <a:xfrm>
            <a:off x="6411307" y="2979964"/>
            <a:ext cx="2280985" cy="907255"/>
          </a:xfrm>
          <a:prstGeom prst="rect">
            <a:avLst/>
          </a:prstGeom>
          <a:noFill/>
          <a:ln>
            <a:noFill/>
          </a:ln>
        </p:spPr>
        <p:txBody>
          <a:bodyPr spcFirstLastPara="1" wrap="square" lIns="91425" tIns="0" rIns="91425" bIns="45700" anchor="t" anchorCtr="0">
            <a:normAutofit/>
          </a:bodyPr>
          <a:lstStyle>
            <a:lvl1pPr marL="457200" lvl="0" indent="-228600" algn="l">
              <a:lnSpc>
                <a:spcPct val="95000"/>
              </a:lnSpc>
              <a:spcBef>
                <a:spcPts val="800"/>
              </a:spcBef>
              <a:spcAft>
                <a:spcPts val="0"/>
              </a:spcAft>
              <a:buSzPts val="1400"/>
              <a:buNone/>
              <a:defRPr sz="1400"/>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7" name="Google Shape;167;p13"/>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14"/>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4"/>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 Beak">
  <p:cSld name="Title Only - Beak">
    <p:spTree>
      <p:nvGrpSpPr>
        <p:cNvPr id="1" name="Shape 172"/>
        <p:cNvGrpSpPr/>
        <p:nvPr/>
      </p:nvGrpSpPr>
      <p:grpSpPr>
        <a:xfrm>
          <a:off x="0" y="0"/>
          <a:ext cx="0" cy="0"/>
          <a:chOff x="0" y="0"/>
          <a:chExt cx="0" cy="0"/>
        </a:xfrm>
      </p:grpSpPr>
      <p:pic>
        <p:nvPicPr>
          <p:cNvPr id="173" name="Google Shape;173;p15"/>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174" name="Google Shape;174;p15"/>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5"/>
          <p:cNvSpPr txBox="1">
            <a:spLocks noGrp="1"/>
          </p:cNvSpPr>
          <p:nvPr>
            <p:ph type="title"/>
          </p:nvPr>
        </p:nvSpPr>
        <p:spPr>
          <a:xfrm>
            <a:off x="290557" y="550030"/>
            <a:ext cx="8588332"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15"/>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grpSp>
        <p:nvGrpSpPr>
          <p:cNvPr id="177" name="Google Shape;177;p15"/>
          <p:cNvGrpSpPr/>
          <p:nvPr/>
        </p:nvGrpSpPr>
        <p:grpSpPr>
          <a:xfrm>
            <a:off x="0" y="165548"/>
            <a:ext cx="1386998" cy="270289"/>
            <a:chOff x="0" y="165548"/>
            <a:chExt cx="1386998" cy="270289"/>
          </a:xfrm>
        </p:grpSpPr>
        <p:sp>
          <p:nvSpPr>
            <p:cNvPr id="178" name="Google Shape;178;p15"/>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79" name="Google Shape;179;p15"/>
            <p:cNvGrpSpPr/>
            <p:nvPr/>
          </p:nvGrpSpPr>
          <p:grpSpPr>
            <a:xfrm>
              <a:off x="290556" y="165548"/>
              <a:ext cx="1096442" cy="270289"/>
              <a:chOff x="575009" y="2399353"/>
              <a:chExt cx="2305674" cy="557505"/>
            </a:xfrm>
          </p:grpSpPr>
          <p:sp>
            <p:nvSpPr>
              <p:cNvPr id="180" name="Google Shape;180;p15"/>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81" name="Google Shape;181;p15"/>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 Wing">
  <p:cSld name="Title Only - Wing">
    <p:spTree>
      <p:nvGrpSpPr>
        <p:cNvPr id="1" name="Shape 182"/>
        <p:cNvGrpSpPr/>
        <p:nvPr/>
      </p:nvGrpSpPr>
      <p:grpSpPr>
        <a:xfrm>
          <a:off x="0" y="0"/>
          <a:ext cx="0" cy="0"/>
          <a:chOff x="0" y="0"/>
          <a:chExt cx="0" cy="0"/>
        </a:xfrm>
      </p:grpSpPr>
      <p:pic>
        <p:nvPicPr>
          <p:cNvPr id="183" name="Google Shape;183;p16"/>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184" name="Google Shape;184;p16"/>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6"/>
          <p:cNvSpPr txBox="1">
            <a:spLocks noGrp="1"/>
          </p:cNvSpPr>
          <p:nvPr>
            <p:ph type="title"/>
          </p:nvPr>
        </p:nvSpPr>
        <p:spPr>
          <a:xfrm>
            <a:off x="290557" y="550030"/>
            <a:ext cx="8588332"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6"/>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grpSp>
        <p:nvGrpSpPr>
          <p:cNvPr id="187" name="Google Shape;187;p16"/>
          <p:cNvGrpSpPr/>
          <p:nvPr/>
        </p:nvGrpSpPr>
        <p:grpSpPr>
          <a:xfrm>
            <a:off x="0" y="165548"/>
            <a:ext cx="1386998" cy="270289"/>
            <a:chOff x="0" y="165548"/>
            <a:chExt cx="1386998" cy="270289"/>
          </a:xfrm>
        </p:grpSpPr>
        <p:sp>
          <p:nvSpPr>
            <p:cNvPr id="188" name="Google Shape;188;p16"/>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89" name="Google Shape;189;p16"/>
            <p:cNvGrpSpPr/>
            <p:nvPr/>
          </p:nvGrpSpPr>
          <p:grpSpPr>
            <a:xfrm>
              <a:off x="290556" y="165548"/>
              <a:ext cx="1096442" cy="270289"/>
              <a:chOff x="575009" y="2399353"/>
              <a:chExt cx="2305674" cy="557505"/>
            </a:xfrm>
          </p:grpSpPr>
          <p:sp>
            <p:nvSpPr>
              <p:cNvPr id="190" name="Google Shape;190;p16"/>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91" name="Google Shape;191;p16"/>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 Claw">
  <p:cSld name="Title Only - Claw">
    <p:spTree>
      <p:nvGrpSpPr>
        <p:cNvPr id="1" name="Shape 192"/>
        <p:cNvGrpSpPr/>
        <p:nvPr/>
      </p:nvGrpSpPr>
      <p:grpSpPr>
        <a:xfrm>
          <a:off x="0" y="0"/>
          <a:ext cx="0" cy="0"/>
          <a:chOff x="0" y="0"/>
          <a:chExt cx="0" cy="0"/>
        </a:xfrm>
      </p:grpSpPr>
      <p:pic>
        <p:nvPicPr>
          <p:cNvPr id="193" name="Google Shape;193;p17"/>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194" name="Google Shape;194;p17"/>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7"/>
          <p:cNvSpPr txBox="1">
            <a:spLocks noGrp="1"/>
          </p:cNvSpPr>
          <p:nvPr>
            <p:ph type="title"/>
          </p:nvPr>
        </p:nvSpPr>
        <p:spPr>
          <a:xfrm>
            <a:off x="290557" y="550030"/>
            <a:ext cx="8588332"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17"/>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grpSp>
        <p:nvGrpSpPr>
          <p:cNvPr id="197" name="Google Shape;197;p17"/>
          <p:cNvGrpSpPr/>
          <p:nvPr/>
        </p:nvGrpSpPr>
        <p:grpSpPr>
          <a:xfrm>
            <a:off x="0" y="165548"/>
            <a:ext cx="1386998" cy="270289"/>
            <a:chOff x="0" y="165548"/>
            <a:chExt cx="1386998" cy="270289"/>
          </a:xfrm>
        </p:grpSpPr>
        <p:sp>
          <p:nvSpPr>
            <p:cNvPr id="198" name="Google Shape;198;p17"/>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99" name="Google Shape;199;p17"/>
            <p:cNvGrpSpPr/>
            <p:nvPr/>
          </p:nvGrpSpPr>
          <p:grpSpPr>
            <a:xfrm>
              <a:off x="290556" y="165548"/>
              <a:ext cx="1096442" cy="270289"/>
              <a:chOff x="575009" y="2399353"/>
              <a:chExt cx="2305674" cy="557505"/>
            </a:xfrm>
          </p:grpSpPr>
          <p:sp>
            <p:nvSpPr>
              <p:cNvPr id="200" name="Google Shape;200;p17"/>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201" name="Google Shape;201;p17"/>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Divider Black - Beak">
  <p:cSld name="Divider Black - Beak">
    <p:spTree>
      <p:nvGrpSpPr>
        <p:cNvPr id="1" name="Shape 202"/>
        <p:cNvGrpSpPr/>
        <p:nvPr/>
      </p:nvGrpSpPr>
      <p:grpSpPr>
        <a:xfrm>
          <a:off x="0" y="0"/>
          <a:ext cx="0" cy="0"/>
          <a:chOff x="0" y="0"/>
          <a:chExt cx="0" cy="0"/>
        </a:xfrm>
      </p:grpSpPr>
      <p:pic>
        <p:nvPicPr>
          <p:cNvPr id="203" name="Google Shape;203;p18"/>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204" name="Google Shape;204;p18"/>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18"/>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206" name="Google Shape;206;p18"/>
          <p:cNvSpPr txBox="1">
            <a:spLocks noGrp="1"/>
          </p:cNvSpPr>
          <p:nvPr>
            <p:ph type="body" idx="1"/>
          </p:nvPr>
        </p:nvSpPr>
        <p:spPr>
          <a:xfrm>
            <a:off x="5190565" y="547688"/>
            <a:ext cx="3688322" cy="4011380"/>
          </a:xfrm>
          <a:prstGeom prst="rect">
            <a:avLst/>
          </a:prstGeom>
          <a:noFill/>
          <a:ln>
            <a:noFill/>
          </a:ln>
        </p:spPr>
        <p:txBody>
          <a:bodyPr spcFirstLastPara="1" wrap="square" lIns="91425" tIns="36000" rIns="91425" bIns="36000" anchor="ctr" anchorCtr="0">
            <a:normAutofit/>
          </a:bodyPr>
          <a:lstStyle>
            <a:lvl1pPr marL="457200" lvl="0" indent="-228600" algn="l">
              <a:lnSpc>
                <a:spcPct val="90000"/>
              </a:lnSpc>
              <a:spcBef>
                <a:spcPts val="0"/>
              </a:spcBef>
              <a:spcAft>
                <a:spcPts val="0"/>
              </a:spcAft>
              <a:buSzPts val="5400"/>
              <a:buNone/>
              <a:defRPr sz="5400" b="1" i="0" cap="none">
                <a:solidFill>
                  <a:schemeClr val="lt1"/>
                </a:solidFill>
                <a:latin typeface="Questrial"/>
                <a:ea typeface="Questrial"/>
                <a:cs typeface="Questrial"/>
                <a:sym typeface="Questria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07" name="Google Shape;207;p18"/>
          <p:cNvGrpSpPr/>
          <p:nvPr/>
        </p:nvGrpSpPr>
        <p:grpSpPr>
          <a:xfrm>
            <a:off x="0" y="165548"/>
            <a:ext cx="1386998" cy="270289"/>
            <a:chOff x="0" y="165548"/>
            <a:chExt cx="1386998" cy="270289"/>
          </a:xfrm>
        </p:grpSpPr>
        <p:sp>
          <p:nvSpPr>
            <p:cNvPr id="208" name="Google Shape;208;p18"/>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209" name="Google Shape;209;p18"/>
            <p:cNvGrpSpPr/>
            <p:nvPr/>
          </p:nvGrpSpPr>
          <p:grpSpPr>
            <a:xfrm>
              <a:off x="290556" y="165548"/>
              <a:ext cx="1096442" cy="270289"/>
              <a:chOff x="575009" y="2399353"/>
              <a:chExt cx="2305674" cy="557505"/>
            </a:xfrm>
          </p:grpSpPr>
          <p:sp>
            <p:nvSpPr>
              <p:cNvPr id="210" name="Google Shape;210;p18"/>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211" name="Google Shape;211;p18"/>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500"/>
                                        <p:tgtEl>
                                          <p:spTgt spid="20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6">
                                            <p:txEl>
                                              <p:pRg st="1" end="1"/>
                                            </p:txEl>
                                          </p:spTgt>
                                        </p:tgtEl>
                                        <p:attrNameLst>
                                          <p:attrName>style.visibility</p:attrName>
                                        </p:attrNameLst>
                                      </p:cBhvr>
                                      <p:to>
                                        <p:strVal val="visible"/>
                                      </p:to>
                                    </p:set>
                                    <p:animEffect transition="in" filter="fade">
                                      <p:cBhvr>
                                        <p:cTn id="10" dur="500"/>
                                        <p:tgtEl>
                                          <p:spTgt spid="20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6">
                                            <p:txEl>
                                              <p:pRg st="2" end="2"/>
                                            </p:txEl>
                                          </p:spTgt>
                                        </p:tgtEl>
                                        <p:attrNameLst>
                                          <p:attrName>style.visibility</p:attrName>
                                        </p:attrNameLst>
                                      </p:cBhvr>
                                      <p:to>
                                        <p:strVal val="visible"/>
                                      </p:to>
                                    </p:set>
                                    <p:animEffect transition="in" filter="fade">
                                      <p:cBhvr>
                                        <p:cTn id="13" dur="500"/>
                                        <p:tgtEl>
                                          <p:spTgt spid="20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6">
                                            <p:txEl>
                                              <p:pRg st="3" end="3"/>
                                            </p:txEl>
                                          </p:spTgt>
                                        </p:tgtEl>
                                        <p:attrNameLst>
                                          <p:attrName>style.visibility</p:attrName>
                                        </p:attrNameLst>
                                      </p:cBhvr>
                                      <p:to>
                                        <p:strVal val="visible"/>
                                      </p:to>
                                    </p:set>
                                    <p:animEffect transition="in" filter="fade">
                                      <p:cBhvr>
                                        <p:cTn id="16" dur="500"/>
                                        <p:tgtEl>
                                          <p:spTgt spid="20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6">
                                            <p:txEl>
                                              <p:pRg st="4" end="4"/>
                                            </p:txEl>
                                          </p:spTgt>
                                        </p:tgtEl>
                                        <p:attrNameLst>
                                          <p:attrName>style.visibility</p:attrName>
                                        </p:attrNameLst>
                                      </p:cBhvr>
                                      <p:to>
                                        <p:strVal val="visible"/>
                                      </p:to>
                                    </p:set>
                                    <p:animEffect transition="in" filter="fade">
                                      <p:cBhvr>
                                        <p:cTn id="19" dur="500"/>
                                        <p:tgtEl>
                                          <p:spTgt spid="20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xEl>
                                              <p:pRg st="5" end="5"/>
                                            </p:txEl>
                                          </p:spTgt>
                                        </p:tgtEl>
                                        <p:attrNameLst>
                                          <p:attrName>style.visibility</p:attrName>
                                        </p:attrNameLst>
                                      </p:cBhvr>
                                      <p:to>
                                        <p:strVal val="visible"/>
                                      </p:to>
                                    </p:set>
                                    <p:animEffect transition="in" filter="fade">
                                      <p:cBhvr>
                                        <p:cTn id="22" dur="500"/>
                                        <p:tgtEl>
                                          <p:spTgt spid="20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6">
                                            <p:txEl>
                                              <p:pRg st="6" end="6"/>
                                            </p:txEl>
                                          </p:spTgt>
                                        </p:tgtEl>
                                        <p:attrNameLst>
                                          <p:attrName>style.visibility</p:attrName>
                                        </p:attrNameLst>
                                      </p:cBhvr>
                                      <p:to>
                                        <p:strVal val="visible"/>
                                      </p:to>
                                    </p:set>
                                    <p:animEffect transition="in" filter="fade">
                                      <p:cBhvr>
                                        <p:cTn id="25" dur="500"/>
                                        <p:tgtEl>
                                          <p:spTgt spid="20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6">
                                            <p:txEl>
                                              <p:pRg st="7" end="7"/>
                                            </p:txEl>
                                          </p:spTgt>
                                        </p:tgtEl>
                                        <p:attrNameLst>
                                          <p:attrName>style.visibility</p:attrName>
                                        </p:attrNameLst>
                                      </p:cBhvr>
                                      <p:to>
                                        <p:strVal val="visible"/>
                                      </p:to>
                                    </p:set>
                                    <p:animEffect transition="in" filter="fade">
                                      <p:cBhvr>
                                        <p:cTn id="28" dur="500"/>
                                        <p:tgtEl>
                                          <p:spTgt spid="20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6">
                                            <p:txEl>
                                              <p:pRg st="8" end="8"/>
                                            </p:txEl>
                                          </p:spTgt>
                                        </p:tgtEl>
                                        <p:attrNameLst>
                                          <p:attrName>style.visibility</p:attrName>
                                        </p:attrNameLst>
                                      </p:cBhvr>
                                      <p:to>
                                        <p:strVal val="visible"/>
                                      </p:to>
                                    </p:set>
                                    <p:animEffect transition="in" filter="fade">
                                      <p:cBhvr>
                                        <p:cTn id="31" dur="500"/>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Divider Black - Wing">
  <p:cSld name="Divider Black - Wing">
    <p:spTree>
      <p:nvGrpSpPr>
        <p:cNvPr id="1" name="Shape 212"/>
        <p:cNvGrpSpPr/>
        <p:nvPr/>
      </p:nvGrpSpPr>
      <p:grpSpPr>
        <a:xfrm>
          <a:off x="0" y="0"/>
          <a:ext cx="0" cy="0"/>
          <a:chOff x="0" y="0"/>
          <a:chExt cx="0" cy="0"/>
        </a:xfrm>
      </p:grpSpPr>
      <p:pic>
        <p:nvPicPr>
          <p:cNvPr id="213" name="Google Shape;213;p19"/>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214" name="Google Shape;214;p19"/>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19"/>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216" name="Google Shape;216;p19"/>
          <p:cNvSpPr txBox="1">
            <a:spLocks noGrp="1"/>
          </p:cNvSpPr>
          <p:nvPr>
            <p:ph type="body" idx="1"/>
          </p:nvPr>
        </p:nvSpPr>
        <p:spPr>
          <a:xfrm>
            <a:off x="5190565" y="547688"/>
            <a:ext cx="3688322" cy="4011380"/>
          </a:xfrm>
          <a:prstGeom prst="rect">
            <a:avLst/>
          </a:prstGeom>
          <a:noFill/>
          <a:ln>
            <a:noFill/>
          </a:ln>
        </p:spPr>
        <p:txBody>
          <a:bodyPr spcFirstLastPara="1" wrap="square" lIns="91425" tIns="36000" rIns="91425" bIns="36000" anchor="ctr" anchorCtr="0">
            <a:normAutofit/>
          </a:bodyPr>
          <a:lstStyle>
            <a:lvl1pPr marL="457200" lvl="0" indent="-228600" algn="l">
              <a:lnSpc>
                <a:spcPct val="90000"/>
              </a:lnSpc>
              <a:spcBef>
                <a:spcPts val="0"/>
              </a:spcBef>
              <a:spcAft>
                <a:spcPts val="0"/>
              </a:spcAft>
              <a:buSzPts val="5400"/>
              <a:buNone/>
              <a:defRPr sz="5400" b="1" i="0" cap="none">
                <a:solidFill>
                  <a:schemeClr val="lt1"/>
                </a:solidFill>
                <a:latin typeface="Questrial"/>
                <a:ea typeface="Questrial"/>
                <a:cs typeface="Questrial"/>
                <a:sym typeface="Questria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17" name="Google Shape;217;p19"/>
          <p:cNvGrpSpPr/>
          <p:nvPr/>
        </p:nvGrpSpPr>
        <p:grpSpPr>
          <a:xfrm>
            <a:off x="0" y="165548"/>
            <a:ext cx="1386998" cy="270289"/>
            <a:chOff x="0" y="165548"/>
            <a:chExt cx="1386998" cy="270289"/>
          </a:xfrm>
        </p:grpSpPr>
        <p:sp>
          <p:nvSpPr>
            <p:cNvPr id="218" name="Google Shape;218;p19"/>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219" name="Google Shape;219;p19"/>
            <p:cNvGrpSpPr/>
            <p:nvPr/>
          </p:nvGrpSpPr>
          <p:grpSpPr>
            <a:xfrm>
              <a:off x="290556" y="165548"/>
              <a:ext cx="1096442" cy="270289"/>
              <a:chOff x="575009" y="2399353"/>
              <a:chExt cx="2305674" cy="557505"/>
            </a:xfrm>
          </p:grpSpPr>
          <p:sp>
            <p:nvSpPr>
              <p:cNvPr id="220" name="Google Shape;220;p19"/>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221" name="Google Shape;221;p19"/>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fade">
                                      <p:cBhvr>
                                        <p:cTn id="7" dur="500"/>
                                        <p:tgtEl>
                                          <p:spTgt spid="2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6">
                                            <p:txEl>
                                              <p:pRg st="1" end="1"/>
                                            </p:txEl>
                                          </p:spTgt>
                                        </p:tgtEl>
                                        <p:attrNameLst>
                                          <p:attrName>style.visibility</p:attrName>
                                        </p:attrNameLst>
                                      </p:cBhvr>
                                      <p:to>
                                        <p:strVal val="visible"/>
                                      </p:to>
                                    </p:set>
                                    <p:animEffect transition="in" filter="fade">
                                      <p:cBhvr>
                                        <p:cTn id="10" dur="500"/>
                                        <p:tgtEl>
                                          <p:spTgt spid="2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6">
                                            <p:txEl>
                                              <p:pRg st="2" end="2"/>
                                            </p:txEl>
                                          </p:spTgt>
                                        </p:tgtEl>
                                        <p:attrNameLst>
                                          <p:attrName>style.visibility</p:attrName>
                                        </p:attrNameLst>
                                      </p:cBhvr>
                                      <p:to>
                                        <p:strVal val="visible"/>
                                      </p:to>
                                    </p:set>
                                    <p:animEffect transition="in" filter="fade">
                                      <p:cBhvr>
                                        <p:cTn id="13" dur="500"/>
                                        <p:tgtEl>
                                          <p:spTgt spid="21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6">
                                            <p:txEl>
                                              <p:pRg st="3" end="3"/>
                                            </p:txEl>
                                          </p:spTgt>
                                        </p:tgtEl>
                                        <p:attrNameLst>
                                          <p:attrName>style.visibility</p:attrName>
                                        </p:attrNameLst>
                                      </p:cBhvr>
                                      <p:to>
                                        <p:strVal val="visible"/>
                                      </p:to>
                                    </p:set>
                                    <p:animEffect transition="in" filter="fade">
                                      <p:cBhvr>
                                        <p:cTn id="16" dur="500"/>
                                        <p:tgtEl>
                                          <p:spTgt spid="21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6">
                                            <p:txEl>
                                              <p:pRg st="4" end="4"/>
                                            </p:txEl>
                                          </p:spTgt>
                                        </p:tgtEl>
                                        <p:attrNameLst>
                                          <p:attrName>style.visibility</p:attrName>
                                        </p:attrNameLst>
                                      </p:cBhvr>
                                      <p:to>
                                        <p:strVal val="visible"/>
                                      </p:to>
                                    </p:set>
                                    <p:animEffect transition="in" filter="fade">
                                      <p:cBhvr>
                                        <p:cTn id="19" dur="500"/>
                                        <p:tgtEl>
                                          <p:spTgt spid="21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16">
                                            <p:txEl>
                                              <p:pRg st="5" end="5"/>
                                            </p:txEl>
                                          </p:spTgt>
                                        </p:tgtEl>
                                        <p:attrNameLst>
                                          <p:attrName>style.visibility</p:attrName>
                                        </p:attrNameLst>
                                      </p:cBhvr>
                                      <p:to>
                                        <p:strVal val="visible"/>
                                      </p:to>
                                    </p:set>
                                    <p:animEffect transition="in" filter="fade">
                                      <p:cBhvr>
                                        <p:cTn id="22" dur="500"/>
                                        <p:tgtEl>
                                          <p:spTgt spid="21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16">
                                            <p:txEl>
                                              <p:pRg st="6" end="6"/>
                                            </p:txEl>
                                          </p:spTgt>
                                        </p:tgtEl>
                                        <p:attrNameLst>
                                          <p:attrName>style.visibility</p:attrName>
                                        </p:attrNameLst>
                                      </p:cBhvr>
                                      <p:to>
                                        <p:strVal val="visible"/>
                                      </p:to>
                                    </p:set>
                                    <p:animEffect transition="in" filter="fade">
                                      <p:cBhvr>
                                        <p:cTn id="25" dur="500"/>
                                        <p:tgtEl>
                                          <p:spTgt spid="21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16">
                                            <p:txEl>
                                              <p:pRg st="7" end="7"/>
                                            </p:txEl>
                                          </p:spTgt>
                                        </p:tgtEl>
                                        <p:attrNameLst>
                                          <p:attrName>style.visibility</p:attrName>
                                        </p:attrNameLst>
                                      </p:cBhvr>
                                      <p:to>
                                        <p:strVal val="visible"/>
                                      </p:to>
                                    </p:set>
                                    <p:animEffect transition="in" filter="fade">
                                      <p:cBhvr>
                                        <p:cTn id="28" dur="500"/>
                                        <p:tgtEl>
                                          <p:spTgt spid="21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16">
                                            <p:txEl>
                                              <p:pRg st="8" end="8"/>
                                            </p:txEl>
                                          </p:spTgt>
                                        </p:tgtEl>
                                        <p:attrNameLst>
                                          <p:attrName>style.visibility</p:attrName>
                                        </p:attrNameLst>
                                      </p:cBhvr>
                                      <p:to>
                                        <p:strVal val="visible"/>
                                      </p:to>
                                    </p:set>
                                    <p:animEffect transition="in" filter="fade">
                                      <p:cBhvr>
                                        <p:cTn id="31" dur="500"/>
                                        <p:tgtEl>
                                          <p:spTgt spid="2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Divider Black - Claw">
  <p:cSld name="Divider Black - Claw">
    <p:spTree>
      <p:nvGrpSpPr>
        <p:cNvPr id="1" name="Shape 222"/>
        <p:cNvGrpSpPr/>
        <p:nvPr/>
      </p:nvGrpSpPr>
      <p:grpSpPr>
        <a:xfrm>
          <a:off x="0" y="0"/>
          <a:ext cx="0" cy="0"/>
          <a:chOff x="0" y="0"/>
          <a:chExt cx="0" cy="0"/>
        </a:xfrm>
      </p:grpSpPr>
      <p:pic>
        <p:nvPicPr>
          <p:cNvPr id="223" name="Google Shape;223;p20"/>
          <p:cNvPicPr preferRelativeResize="0"/>
          <p:nvPr/>
        </p:nvPicPr>
        <p:blipFill rotWithShape="1">
          <a:blip r:embed="rId2">
            <a:alphaModFix/>
          </a:blip>
          <a:srcRect/>
          <a:stretch/>
        </p:blipFill>
        <p:spPr>
          <a:xfrm>
            <a:off x="0" y="457"/>
            <a:ext cx="9144000" cy="5142586"/>
          </a:xfrm>
          <a:prstGeom prst="rect">
            <a:avLst/>
          </a:prstGeom>
          <a:noFill/>
          <a:ln>
            <a:noFill/>
          </a:ln>
        </p:spPr>
      </p:pic>
      <p:sp>
        <p:nvSpPr>
          <p:cNvPr id="224" name="Google Shape;224;p20"/>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20"/>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226" name="Google Shape;226;p20"/>
          <p:cNvSpPr txBox="1">
            <a:spLocks noGrp="1"/>
          </p:cNvSpPr>
          <p:nvPr>
            <p:ph type="body" idx="1"/>
          </p:nvPr>
        </p:nvSpPr>
        <p:spPr>
          <a:xfrm>
            <a:off x="5190565" y="547688"/>
            <a:ext cx="3688322" cy="4011380"/>
          </a:xfrm>
          <a:prstGeom prst="rect">
            <a:avLst/>
          </a:prstGeom>
          <a:noFill/>
          <a:ln>
            <a:noFill/>
          </a:ln>
        </p:spPr>
        <p:txBody>
          <a:bodyPr spcFirstLastPara="1" wrap="square" lIns="91425" tIns="36000" rIns="91425" bIns="36000" anchor="ctr" anchorCtr="0">
            <a:normAutofit/>
          </a:bodyPr>
          <a:lstStyle>
            <a:lvl1pPr marL="457200" lvl="0" indent="-228600" algn="l">
              <a:lnSpc>
                <a:spcPct val="90000"/>
              </a:lnSpc>
              <a:spcBef>
                <a:spcPts val="0"/>
              </a:spcBef>
              <a:spcAft>
                <a:spcPts val="0"/>
              </a:spcAft>
              <a:buSzPts val="5400"/>
              <a:buNone/>
              <a:defRPr sz="5400" b="1" i="0" cap="none">
                <a:solidFill>
                  <a:schemeClr val="lt1"/>
                </a:solidFill>
                <a:latin typeface="Questrial"/>
                <a:ea typeface="Questrial"/>
                <a:cs typeface="Questrial"/>
                <a:sym typeface="Questrial"/>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227" name="Google Shape;227;p20"/>
          <p:cNvGrpSpPr/>
          <p:nvPr/>
        </p:nvGrpSpPr>
        <p:grpSpPr>
          <a:xfrm>
            <a:off x="0" y="165548"/>
            <a:ext cx="1386998" cy="270289"/>
            <a:chOff x="0" y="165548"/>
            <a:chExt cx="1386998" cy="270289"/>
          </a:xfrm>
        </p:grpSpPr>
        <p:sp>
          <p:nvSpPr>
            <p:cNvPr id="228" name="Google Shape;228;p20"/>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229" name="Google Shape;229;p20"/>
            <p:cNvGrpSpPr/>
            <p:nvPr/>
          </p:nvGrpSpPr>
          <p:grpSpPr>
            <a:xfrm>
              <a:off x="290556" y="165548"/>
              <a:ext cx="1096442" cy="270289"/>
              <a:chOff x="575009" y="2399353"/>
              <a:chExt cx="2305674" cy="557505"/>
            </a:xfrm>
          </p:grpSpPr>
          <p:sp>
            <p:nvSpPr>
              <p:cNvPr id="230" name="Google Shape;230;p20"/>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231" name="Google Shape;231;p20"/>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500"/>
                                        <p:tgtEl>
                                          <p:spTgt spid="2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6">
                                            <p:txEl>
                                              <p:pRg st="1" end="1"/>
                                            </p:txEl>
                                          </p:spTgt>
                                        </p:tgtEl>
                                        <p:attrNameLst>
                                          <p:attrName>style.visibility</p:attrName>
                                        </p:attrNameLst>
                                      </p:cBhvr>
                                      <p:to>
                                        <p:strVal val="visible"/>
                                      </p:to>
                                    </p:set>
                                    <p:animEffect transition="in" filter="fade">
                                      <p:cBhvr>
                                        <p:cTn id="10" dur="500"/>
                                        <p:tgtEl>
                                          <p:spTgt spid="22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xEl>
                                              <p:pRg st="2" end="2"/>
                                            </p:txEl>
                                          </p:spTgt>
                                        </p:tgtEl>
                                        <p:attrNameLst>
                                          <p:attrName>style.visibility</p:attrName>
                                        </p:attrNameLst>
                                      </p:cBhvr>
                                      <p:to>
                                        <p:strVal val="visible"/>
                                      </p:to>
                                    </p:set>
                                    <p:animEffect transition="in" filter="fade">
                                      <p:cBhvr>
                                        <p:cTn id="13" dur="500"/>
                                        <p:tgtEl>
                                          <p:spTgt spid="22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6">
                                            <p:txEl>
                                              <p:pRg st="3" end="3"/>
                                            </p:txEl>
                                          </p:spTgt>
                                        </p:tgtEl>
                                        <p:attrNameLst>
                                          <p:attrName>style.visibility</p:attrName>
                                        </p:attrNameLst>
                                      </p:cBhvr>
                                      <p:to>
                                        <p:strVal val="visible"/>
                                      </p:to>
                                    </p:set>
                                    <p:animEffect transition="in" filter="fade">
                                      <p:cBhvr>
                                        <p:cTn id="16" dur="500"/>
                                        <p:tgtEl>
                                          <p:spTgt spid="22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6">
                                            <p:txEl>
                                              <p:pRg st="4" end="4"/>
                                            </p:txEl>
                                          </p:spTgt>
                                        </p:tgtEl>
                                        <p:attrNameLst>
                                          <p:attrName>style.visibility</p:attrName>
                                        </p:attrNameLst>
                                      </p:cBhvr>
                                      <p:to>
                                        <p:strVal val="visible"/>
                                      </p:to>
                                    </p:set>
                                    <p:animEffect transition="in" filter="fade">
                                      <p:cBhvr>
                                        <p:cTn id="19" dur="500"/>
                                        <p:tgtEl>
                                          <p:spTgt spid="22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6">
                                            <p:txEl>
                                              <p:pRg st="5" end="5"/>
                                            </p:txEl>
                                          </p:spTgt>
                                        </p:tgtEl>
                                        <p:attrNameLst>
                                          <p:attrName>style.visibility</p:attrName>
                                        </p:attrNameLst>
                                      </p:cBhvr>
                                      <p:to>
                                        <p:strVal val="visible"/>
                                      </p:to>
                                    </p:set>
                                    <p:animEffect transition="in" filter="fade">
                                      <p:cBhvr>
                                        <p:cTn id="22" dur="500"/>
                                        <p:tgtEl>
                                          <p:spTgt spid="22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6">
                                            <p:txEl>
                                              <p:pRg st="6" end="6"/>
                                            </p:txEl>
                                          </p:spTgt>
                                        </p:tgtEl>
                                        <p:attrNameLst>
                                          <p:attrName>style.visibility</p:attrName>
                                        </p:attrNameLst>
                                      </p:cBhvr>
                                      <p:to>
                                        <p:strVal val="visible"/>
                                      </p:to>
                                    </p:set>
                                    <p:animEffect transition="in" filter="fade">
                                      <p:cBhvr>
                                        <p:cTn id="25" dur="500"/>
                                        <p:tgtEl>
                                          <p:spTgt spid="22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6">
                                            <p:txEl>
                                              <p:pRg st="7" end="7"/>
                                            </p:txEl>
                                          </p:spTgt>
                                        </p:tgtEl>
                                        <p:attrNameLst>
                                          <p:attrName>style.visibility</p:attrName>
                                        </p:attrNameLst>
                                      </p:cBhvr>
                                      <p:to>
                                        <p:strVal val="visible"/>
                                      </p:to>
                                    </p:set>
                                    <p:animEffect transition="in" filter="fade">
                                      <p:cBhvr>
                                        <p:cTn id="28" dur="500"/>
                                        <p:tgtEl>
                                          <p:spTgt spid="22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6">
                                            <p:txEl>
                                              <p:pRg st="8" end="8"/>
                                            </p:txEl>
                                          </p:spTgt>
                                        </p:tgtEl>
                                        <p:attrNameLst>
                                          <p:attrName>style.visibility</p:attrName>
                                        </p:attrNameLst>
                                      </p:cBhvr>
                                      <p:to>
                                        <p:strVal val="visible"/>
                                      </p:to>
                                    </p:set>
                                    <p:animEffect transition="in" filter="fade">
                                      <p:cBhvr>
                                        <p:cTn id="31" dur="500"/>
                                        <p:tgtEl>
                                          <p:spTgt spid="2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Content">
  <p:cSld name="1 Content">
    <p:spTree>
      <p:nvGrpSpPr>
        <p:cNvPr id="1" name="Shape 26"/>
        <p:cNvGrpSpPr/>
        <p:nvPr/>
      </p:nvGrpSpPr>
      <p:grpSpPr>
        <a:xfrm>
          <a:off x="0" y="0"/>
          <a:ext cx="0" cy="0"/>
          <a:chOff x="0" y="0"/>
          <a:chExt cx="0" cy="0"/>
        </a:xfrm>
      </p:grpSpPr>
      <p:grpSp>
        <p:nvGrpSpPr>
          <p:cNvPr id="27" name="Google Shape;27;p3"/>
          <p:cNvGrpSpPr/>
          <p:nvPr/>
        </p:nvGrpSpPr>
        <p:grpSpPr>
          <a:xfrm>
            <a:off x="-2" y="0"/>
            <a:ext cx="9144003" cy="5143500"/>
            <a:chOff x="-2" y="0"/>
            <a:chExt cx="9144003" cy="5143500"/>
          </a:xfrm>
        </p:grpSpPr>
        <p:grpSp>
          <p:nvGrpSpPr>
            <p:cNvPr id="28" name="Google Shape;28;p3"/>
            <p:cNvGrpSpPr/>
            <p:nvPr/>
          </p:nvGrpSpPr>
          <p:grpSpPr>
            <a:xfrm>
              <a:off x="3950209" y="0"/>
              <a:ext cx="5193791" cy="5143500"/>
              <a:chOff x="3950209" y="0"/>
              <a:chExt cx="5193791" cy="5143500"/>
            </a:xfrm>
          </p:grpSpPr>
          <p:grpSp>
            <p:nvGrpSpPr>
              <p:cNvPr id="29" name="Google Shape;29;p3"/>
              <p:cNvGrpSpPr/>
              <p:nvPr/>
            </p:nvGrpSpPr>
            <p:grpSpPr>
              <a:xfrm>
                <a:off x="3950209" y="0"/>
                <a:ext cx="5193791" cy="5143500"/>
                <a:chOff x="3950209" y="0"/>
                <a:chExt cx="5193791" cy="5143500"/>
              </a:xfrm>
            </p:grpSpPr>
            <p:pic>
              <p:nvPicPr>
                <p:cNvPr id="30" name="Google Shape;30;p3"/>
                <p:cNvPicPr preferRelativeResize="0"/>
                <p:nvPr/>
              </p:nvPicPr>
              <p:blipFill rotWithShape="1">
                <a:blip r:embed="rId2">
                  <a:alphaModFix amt="50000"/>
                </a:blip>
                <a:srcRect l="-719" t="4193" r="60146" b="58951"/>
                <a:stretch/>
              </p:blipFill>
              <p:spPr>
                <a:xfrm>
                  <a:off x="3950209" y="0"/>
                  <a:ext cx="5193791" cy="5143500"/>
                </a:xfrm>
                <a:prstGeom prst="rect">
                  <a:avLst/>
                </a:prstGeom>
                <a:noFill/>
                <a:ln>
                  <a:noFill/>
                </a:ln>
              </p:spPr>
            </p:pic>
            <p:cxnSp>
              <p:nvCxnSpPr>
                <p:cNvPr id="31" name="Google Shape;31;p3"/>
                <p:cNvCxnSpPr/>
                <p:nvPr/>
              </p:nvCxnSpPr>
              <p:spPr>
                <a:xfrm rot="10800000" flipH="1">
                  <a:off x="7835807" y="787586"/>
                  <a:ext cx="1308193" cy="4355914"/>
                </a:xfrm>
                <a:prstGeom prst="straightConnector1">
                  <a:avLst/>
                </a:prstGeom>
                <a:noFill/>
                <a:ln w="9525" cap="flat" cmpd="sng">
                  <a:solidFill>
                    <a:srgbClr val="7F7F7F"/>
                  </a:solidFill>
                  <a:prstDash val="solid"/>
                  <a:round/>
                  <a:headEnd type="none" w="sm" len="sm"/>
                  <a:tailEnd type="none" w="sm" len="sm"/>
                </a:ln>
              </p:spPr>
            </p:cxnSp>
          </p:grpSp>
          <p:sp>
            <p:nvSpPr>
              <p:cNvPr id="32" name="Google Shape;32;p3"/>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Karla"/>
                  <a:ea typeface="Karla"/>
                  <a:cs typeface="Karla"/>
                  <a:sym typeface="Karla"/>
                </a:endParaRPr>
              </a:p>
            </p:txBody>
          </p:sp>
        </p:grpSp>
        <p:sp>
          <p:nvSpPr>
            <p:cNvPr id="33" name="Google Shape;33;p3"/>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Karla"/>
                <a:ea typeface="Karla"/>
                <a:cs typeface="Karla"/>
                <a:sym typeface="Karla"/>
              </a:endParaRPr>
            </a:p>
          </p:txBody>
        </p:sp>
      </p:grpSp>
      <p:sp>
        <p:nvSpPr>
          <p:cNvPr id="34" name="Google Shape;34;p3"/>
          <p:cNvSpPr txBox="1">
            <a:spLocks noGrp="1"/>
          </p:cNvSpPr>
          <p:nvPr>
            <p:ph type="body" idx="1"/>
          </p:nvPr>
        </p:nvSpPr>
        <p:spPr>
          <a:xfrm>
            <a:off x="290556" y="1376363"/>
            <a:ext cx="8588332" cy="3187699"/>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3"/>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
          <p:cNvSpPr txBox="1">
            <a:spLocks noGrp="1"/>
          </p:cNvSpPr>
          <p:nvPr>
            <p:ph type="title"/>
          </p:nvPr>
        </p:nvSpPr>
        <p:spPr>
          <a:xfrm>
            <a:off x="290557" y="550030"/>
            <a:ext cx="8588332"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 Black">
  <p:cSld name="Agenda - Black">
    <p:bg>
      <p:bgPr>
        <a:solidFill>
          <a:schemeClr val="dk2"/>
        </a:solidFill>
        <a:effectLst/>
      </p:bgPr>
    </p:bg>
    <p:spTree>
      <p:nvGrpSpPr>
        <p:cNvPr id="1" name="Shape 38"/>
        <p:cNvGrpSpPr/>
        <p:nvPr/>
      </p:nvGrpSpPr>
      <p:grpSpPr>
        <a:xfrm>
          <a:off x="0" y="0"/>
          <a:ext cx="0" cy="0"/>
          <a:chOff x="0" y="0"/>
          <a:chExt cx="0" cy="0"/>
        </a:xfrm>
      </p:grpSpPr>
      <p:pic>
        <p:nvPicPr>
          <p:cNvPr id="39" name="Google Shape;39;p4"/>
          <p:cNvPicPr preferRelativeResize="0"/>
          <p:nvPr/>
        </p:nvPicPr>
        <p:blipFill rotWithShape="1">
          <a:blip r:embed="rId2">
            <a:alphaModFix/>
          </a:blip>
          <a:srcRect t="33007" r="15423" b="44429"/>
          <a:stretch/>
        </p:blipFill>
        <p:spPr>
          <a:xfrm>
            <a:off x="0" y="3258839"/>
            <a:ext cx="9144000" cy="1884661"/>
          </a:xfrm>
          <a:prstGeom prst="rect">
            <a:avLst/>
          </a:prstGeom>
          <a:noFill/>
          <a:ln>
            <a:noFill/>
          </a:ln>
        </p:spPr>
      </p:pic>
      <p:sp>
        <p:nvSpPr>
          <p:cNvPr id="40" name="Google Shape;40;p4"/>
          <p:cNvSpPr/>
          <p:nvPr/>
        </p:nvSpPr>
        <p:spPr>
          <a:xfrm rot="-5400000">
            <a:off x="3962159" y="-731779"/>
            <a:ext cx="1219683" cy="9144001"/>
          </a:xfrm>
          <a:custGeom>
            <a:avLst/>
            <a:gdLst/>
            <a:ahLst/>
            <a:cxnLst/>
            <a:rect l="l" t="t" r="r" b="b"/>
            <a:pathLst>
              <a:path w="2910625" h="5164428" extrusionOk="0">
                <a:moveTo>
                  <a:pt x="0" y="0"/>
                </a:moveTo>
                <a:lnTo>
                  <a:pt x="2910625" y="0"/>
                </a:lnTo>
                <a:lnTo>
                  <a:pt x="2910625" y="5164428"/>
                </a:lnTo>
                <a:lnTo>
                  <a:pt x="225380" y="5164428"/>
                </a:lnTo>
                <a:lnTo>
                  <a:pt x="1495183" y="412735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41" name="Google Shape;41;p4"/>
          <p:cNvSpPr txBox="1">
            <a:spLocks noGrp="1"/>
          </p:cNvSpPr>
          <p:nvPr>
            <p:ph type="body" idx="1"/>
          </p:nvPr>
        </p:nvSpPr>
        <p:spPr>
          <a:xfrm>
            <a:off x="4173244" y="990060"/>
            <a:ext cx="4705644" cy="2413158"/>
          </a:xfrm>
          <a:prstGeom prst="rect">
            <a:avLst/>
          </a:prstGeom>
          <a:noFill/>
          <a:ln>
            <a:noFill/>
          </a:ln>
        </p:spPr>
        <p:txBody>
          <a:bodyPr spcFirstLastPara="1" wrap="square" lIns="91425" tIns="45700" rIns="91425" bIns="45700" anchor="ctr" anchorCtr="0">
            <a:normAutofit/>
          </a:bodyPr>
          <a:lstStyle>
            <a:lvl1pPr marL="457200" lvl="0" indent="-342900" algn="l">
              <a:lnSpc>
                <a:spcPct val="95000"/>
              </a:lnSpc>
              <a:spcBef>
                <a:spcPts val="1200"/>
              </a:spcBef>
              <a:spcAft>
                <a:spcPts val="0"/>
              </a:spcAft>
              <a:buClr>
                <a:schemeClr val="accent1"/>
              </a:buClr>
              <a:buSzPts val="1800"/>
              <a:buChar char="▪"/>
              <a:defRPr sz="1800" b="0" i="0">
                <a:solidFill>
                  <a:schemeClr val="lt1"/>
                </a:solidFill>
                <a:latin typeface="Karla"/>
                <a:ea typeface="Karla"/>
                <a:cs typeface="Karla"/>
                <a:sym typeface="Karla"/>
              </a:defRPr>
            </a:lvl1pPr>
            <a:lvl2pPr marL="914400" lvl="1" indent="-228600" algn="l">
              <a:lnSpc>
                <a:spcPct val="95000"/>
              </a:lnSpc>
              <a:spcBef>
                <a:spcPts val="800"/>
              </a:spcBef>
              <a:spcAft>
                <a:spcPts val="0"/>
              </a:spcAft>
              <a:buSzPts val="2000"/>
              <a:buNone/>
              <a:defRPr sz="2000"/>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4"/>
          <p:cNvSpPr txBox="1">
            <a:spLocks noGrp="1"/>
          </p:cNvSpPr>
          <p:nvPr>
            <p:ph type="title"/>
          </p:nvPr>
        </p:nvSpPr>
        <p:spPr>
          <a:xfrm>
            <a:off x="273050" y="996902"/>
            <a:ext cx="3295167" cy="2397704"/>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2400"/>
              <a:buFont typeface="Questrial"/>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3" name="Google Shape;43;p4"/>
          <p:cNvCxnSpPr/>
          <p:nvPr/>
        </p:nvCxnSpPr>
        <p:spPr>
          <a:xfrm>
            <a:off x="3870730" y="990060"/>
            <a:ext cx="0" cy="2413158"/>
          </a:xfrm>
          <a:prstGeom prst="straightConnector1">
            <a:avLst/>
          </a:prstGeom>
          <a:noFill/>
          <a:ln w="19050" cap="flat" cmpd="sng">
            <a:solidFill>
              <a:schemeClr val="accent1"/>
            </a:solidFill>
            <a:prstDash val="solid"/>
            <a:round/>
            <a:headEnd type="none" w="sm" len="sm"/>
            <a:tailEnd type="none" w="sm" len="sm"/>
          </a:ln>
        </p:spPr>
      </p:cxnSp>
      <p:sp>
        <p:nvSpPr>
          <p:cNvPr id="44" name="Google Shape;44;p4"/>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45" name="Google Shape;45;p4"/>
          <p:cNvSpPr txBox="1">
            <a:spLocks noGrp="1"/>
          </p:cNvSpPr>
          <p:nvPr>
            <p:ph type="ftr" idx="11"/>
          </p:nvPr>
        </p:nvSpPr>
        <p:spPr>
          <a:xfrm>
            <a:off x="290556" y="4715988"/>
            <a:ext cx="4195918"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6" name="Google Shape;46;p4"/>
          <p:cNvGrpSpPr/>
          <p:nvPr/>
        </p:nvGrpSpPr>
        <p:grpSpPr>
          <a:xfrm>
            <a:off x="0" y="165548"/>
            <a:ext cx="1386998" cy="270289"/>
            <a:chOff x="0" y="165548"/>
            <a:chExt cx="1386998" cy="270289"/>
          </a:xfrm>
        </p:grpSpPr>
        <p:sp>
          <p:nvSpPr>
            <p:cNvPr id="47" name="Google Shape;47;p4"/>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48" name="Google Shape;48;p4"/>
            <p:cNvGrpSpPr/>
            <p:nvPr/>
          </p:nvGrpSpPr>
          <p:grpSpPr>
            <a:xfrm>
              <a:off x="290556" y="165548"/>
              <a:ext cx="1096442" cy="270289"/>
              <a:chOff x="575009" y="2399353"/>
              <a:chExt cx="2305674" cy="557505"/>
            </a:xfrm>
          </p:grpSpPr>
          <p:sp>
            <p:nvSpPr>
              <p:cNvPr id="49" name="Google Shape;49;p4"/>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50" name="Google Shape;50;p4"/>
              <p:cNvPicPr preferRelativeResize="0"/>
              <p:nvPr/>
            </p:nvPicPr>
            <p:blipFill rotWithShape="1">
              <a:blip r:embed="rId3">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io">
  <p:cSld name="Bio">
    <p:spTree>
      <p:nvGrpSpPr>
        <p:cNvPr id="1" name="Shape 51"/>
        <p:cNvGrpSpPr/>
        <p:nvPr/>
      </p:nvGrpSpPr>
      <p:grpSpPr>
        <a:xfrm>
          <a:off x="0" y="0"/>
          <a:ext cx="0" cy="0"/>
          <a:chOff x="0" y="0"/>
          <a:chExt cx="0" cy="0"/>
        </a:xfrm>
      </p:grpSpPr>
      <p:sp>
        <p:nvSpPr>
          <p:cNvPr id="52" name="Google Shape;52;p5"/>
          <p:cNvSpPr>
            <a:spLocks noGrp="1"/>
          </p:cNvSpPr>
          <p:nvPr>
            <p:ph type="pic" idx="2"/>
          </p:nvPr>
        </p:nvSpPr>
        <p:spPr>
          <a:xfrm>
            <a:off x="-1" y="0"/>
            <a:ext cx="4183008" cy="5143500"/>
          </a:xfrm>
          <a:prstGeom prst="rect">
            <a:avLst/>
          </a:prstGeom>
          <a:noFill/>
          <a:ln>
            <a:noFill/>
          </a:ln>
        </p:spPr>
      </p:sp>
      <p:sp>
        <p:nvSpPr>
          <p:cNvPr id="53" name="Google Shape;53;p5"/>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54" name="Google Shape;54;p5"/>
          <p:cNvSpPr txBox="1">
            <a:spLocks noGrp="1"/>
          </p:cNvSpPr>
          <p:nvPr>
            <p:ph type="body" idx="1"/>
          </p:nvPr>
        </p:nvSpPr>
        <p:spPr>
          <a:xfrm>
            <a:off x="4567646" y="1925052"/>
            <a:ext cx="4311242" cy="2637267"/>
          </a:xfrm>
          <a:prstGeom prst="rect">
            <a:avLst/>
          </a:prstGeom>
          <a:noFill/>
          <a:ln>
            <a:noFill/>
          </a:ln>
        </p:spPr>
        <p:txBody>
          <a:bodyPr spcFirstLastPara="1" wrap="square" lIns="90000" tIns="45700" rIns="91425" bIns="45700" anchor="t" anchorCtr="0">
            <a:normAutofit/>
          </a:bodyPr>
          <a:lstStyle>
            <a:lvl1pPr marL="457200" lvl="0" indent="-317500" algn="l">
              <a:lnSpc>
                <a:spcPct val="95000"/>
              </a:lnSpc>
              <a:spcBef>
                <a:spcPts val="1200"/>
              </a:spcBef>
              <a:spcAft>
                <a:spcPts val="0"/>
              </a:spcAft>
              <a:buSzPts val="1400"/>
              <a:buChar char="▪"/>
              <a:defRPr sz="1400"/>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5"/>
          <p:cNvSpPr txBox="1">
            <a:spLocks noGrp="1"/>
          </p:cNvSpPr>
          <p:nvPr>
            <p:ph type="body" idx="3"/>
          </p:nvPr>
        </p:nvSpPr>
        <p:spPr>
          <a:xfrm>
            <a:off x="4567646" y="1395271"/>
            <a:ext cx="4311242" cy="326243"/>
          </a:xfrm>
          <a:prstGeom prst="rect">
            <a:avLst/>
          </a:prstGeom>
          <a:noFill/>
          <a:ln>
            <a:noFill/>
          </a:ln>
        </p:spPr>
        <p:txBody>
          <a:bodyPr spcFirstLastPara="1" wrap="square" lIns="91425" tIns="45700" rIns="91425" bIns="45700" anchor="t" anchorCtr="0">
            <a:spAutoFit/>
          </a:bodyPr>
          <a:lstStyle>
            <a:lvl1pPr marL="457200" lvl="0" indent="-228600" algn="l">
              <a:lnSpc>
                <a:spcPct val="90000"/>
              </a:lnSpc>
              <a:spcBef>
                <a:spcPts val="0"/>
              </a:spcBef>
              <a:spcAft>
                <a:spcPts val="0"/>
              </a:spcAft>
              <a:buSzPts val="1600"/>
              <a:buNone/>
              <a:defRPr sz="1600" b="0"/>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5"/>
          <p:cNvSpPr txBox="1">
            <a:spLocks noGrp="1"/>
          </p:cNvSpPr>
          <p:nvPr>
            <p:ph type="title"/>
          </p:nvPr>
        </p:nvSpPr>
        <p:spPr>
          <a:xfrm>
            <a:off x="4567646" y="547688"/>
            <a:ext cx="4311242" cy="82867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Quest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5"/>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8" name="Google Shape;58;p5"/>
          <p:cNvGrpSpPr/>
          <p:nvPr/>
        </p:nvGrpSpPr>
        <p:grpSpPr>
          <a:xfrm>
            <a:off x="0" y="165548"/>
            <a:ext cx="1386998" cy="270289"/>
            <a:chOff x="0" y="165548"/>
            <a:chExt cx="1386998" cy="270289"/>
          </a:xfrm>
        </p:grpSpPr>
        <p:sp>
          <p:nvSpPr>
            <p:cNvPr id="59" name="Google Shape;59;p5"/>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60" name="Google Shape;60;p5"/>
            <p:cNvGrpSpPr/>
            <p:nvPr/>
          </p:nvGrpSpPr>
          <p:grpSpPr>
            <a:xfrm>
              <a:off x="290556" y="165548"/>
              <a:ext cx="1096442" cy="270289"/>
              <a:chOff x="575009" y="2399353"/>
              <a:chExt cx="2305674" cy="557505"/>
            </a:xfrm>
          </p:grpSpPr>
          <p:sp>
            <p:nvSpPr>
              <p:cNvPr id="61" name="Google Shape;61;p5"/>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62" name="Google Shape;62;p5"/>
              <p:cNvPicPr preferRelativeResize="0"/>
              <p:nvPr/>
            </p:nvPicPr>
            <p:blipFill rotWithShape="1">
              <a:blip r:embed="rId2">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ntent">
  <p:cSld name="2 Content">
    <p:spTree>
      <p:nvGrpSpPr>
        <p:cNvPr id="1" name="Shape 63"/>
        <p:cNvGrpSpPr/>
        <p:nvPr/>
      </p:nvGrpSpPr>
      <p:grpSpPr>
        <a:xfrm>
          <a:off x="0" y="0"/>
          <a:ext cx="0" cy="0"/>
          <a:chOff x="0" y="0"/>
          <a:chExt cx="0" cy="0"/>
        </a:xfrm>
      </p:grpSpPr>
      <p:grpSp>
        <p:nvGrpSpPr>
          <p:cNvPr id="64" name="Google Shape;64;p6"/>
          <p:cNvGrpSpPr/>
          <p:nvPr/>
        </p:nvGrpSpPr>
        <p:grpSpPr>
          <a:xfrm>
            <a:off x="-2" y="0"/>
            <a:ext cx="9144003" cy="5143500"/>
            <a:chOff x="-2" y="0"/>
            <a:chExt cx="9144003" cy="5143500"/>
          </a:xfrm>
        </p:grpSpPr>
        <p:grpSp>
          <p:nvGrpSpPr>
            <p:cNvPr id="65" name="Google Shape;65;p6"/>
            <p:cNvGrpSpPr/>
            <p:nvPr/>
          </p:nvGrpSpPr>
          <p:grpSpPr>
            <a:xfrm>
              <a:off x="3950209" y="0"/>
              <a:ext cx="5193791" cy="5143500"/>
              <a:chOff x="3950209" y="0"/>
              <a:chExt cx="5193791" cy="5143500"/>
            </a:xfrm>
          </p:grpSpPr>
          <p:grpSp>
            <p:nvGrpSpPr>
              <p:cNvPr id="66" name="Google Shape;66;p6"/>
              <p:cNvGrpSpPr/>
              <p:nvPr/>
            </p:nvGrpSpPr>
            <p:grpSpPr>
              <a:xfrm>
                <a:off x="3950209" y="0"/>
                <a:ext cx="5193791" cy="5143500"/>
                <a:chOff x="3950209" y="0"/>
                <a:chExt cx="5193791" cy="5143500"/>
              </a:xfrm>
            </p:grpSpPr>
            <p:pic>
              <p:nvPicPr>
                <p:cNvPr id="67" name="Google Shape;67;p6"/>
                <p:cNvPicPr preferRelativeResize="0"/>
                <p:nvPr/>
              </p:nvPicPr>
              <p:blipFill rotWithShape="1">
                <a:blip r:embed="rId2">
                  <a:alphaModFix amt="50000"/>
                </a:blip>
                <a:srcRect l="-719" t="4193" r="60146" b="58951"/>
                <a:stretch/>
              </p:blipFill>
              <p:spPr>
                <a:xfrm>
                  <a:off x="3950209" y="0"/>
                  <a:ext cx="5193791" cy="5143500"/>
                </a:xfrm>
                <a:prstGeom prst="rect">
                  <a:avLst/>
                </a:prstGeom>
                <a:noFill/>
                <a:ln>
                  <a:noFill/>
                </a:ln>
              </p:spPr>
            </p:pic>
            <p:cxnSp>
              <p:nvCxnSpPr>
                <p:cNvPr id="68" name="Google Shape;68;p6"/>
                <p:cNvCxnSpPr/>
                <p:nvPr/>
              </p:nvCxnSpPr>
              <p:spPr>
                <a:xfrm rot="10800000" flipH="1">
                  <a:off x="7835807" y="787586"/>
                  <a:ext cx="1308193" cy="4355914"/>
                </a:xfrm>
                <a:prstGeom prst="straightConnector1">
                  <a:avLst/>
                </a:prstGeom>
                <a:noFill/>
                <a:ln w="9525" cap="flat" cmpd="sng">
                  <a:solidFill>
                    <a:srgbClr val="7F7F7F"/>
                  </a:solidFill>
                  <a:prstDash val="solid"/>
                  <a:round/>
                  <a:headEnd type="none" w="sm" len="sm"/>
                  <a:tailEnd type="none" w="sm" len="sm"/>
                </a:ln>
              </p:spPr>
            </p:cxnSp>
          </p:grpSp>
          <p:sp>
            <p:nvSpPr>
              <p:cNvPr id="69" name="Google Shape;69;p6"/>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a:solidFill>
                    <a:schemeClr val="lt1"/>
                  </a:solidFill>
                  <a:latin typeface="Karla"/>
                  <a:ea typeface="Karla"/>
                  <a:cs typeface="Karla"/>
                  <a:sym typeface="Karla"/>
                </a:endParaRPr>
              </a:p>
            </p:txBody>
          </p:sp>
        </p:grpSp>
        <p:sp>
          <p:nvSpPr>
            <p:cNvPr id="70" name="Google Shape;70;p6"/>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a:solidFill>
                  <a:schemeClr val="lt1"/>
                </a:solidFill>
                <a:latin typeface="Karla"/>
                <a:ea typeface="Karla"/>
                <a:cs typeface="Karla"/>
                <a:sym typeface="Karla"/>
              </a:endParaRPr>
            </a:p>
          </p:txBody>
        </p:sp>
      </p:grpSp>
      <p:sp>
        <p:nvSpPr>
          <p:cNvPr id="71" name="Google Shape;71;p6"/>
          <p:cNvSpPr txBox="1">
            <a:spLocks noGrp="1"/>
          </p:cNvSpPr>
          <p:nvPr>
            <p:ph type="body" idx="1"/>
          </p:nvPr>
        </p:nvSpPr>
        <p:spPr>
          <a:xfrm>
            <a:off x="290557" y="1376363"/>
            <a:ext cx="4154443" cy="3187699"/>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2" name="Google Shape;72;p6"/>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6"/>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
          <p:cNvSpPr txBox="1">
            <a:spLocks noGrp="1"/>
          </p:cNvSpPr>
          <p:nvPr>
            <p:ph type="body" idx="2"/>
          </p:nvPr>
        </p:nvSpPr>
        <p:spPr>
          <a:xfrm>
            <a:off x="4699000" y="1376363"/>
            <a:ext cx="4179888" cy="3187699"/>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6"/>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ntent">
  <p:cSld name="3 Content">
    <p:spTree>
      <p:nvGrpSpPr>
        <p:cNvPr id="1" name="Shape 76"/>
        <p:cNvGrpSpPr/>
        <p:nvPr/>
      </p:nvGrpSpPr>
      <p:grpSpPr>
        <a:xfrm>
          <a:off x="0" y="0"/>
          <a:ext cx="0" cy="0"/>
          <a:chOff x="0" y="0"/>
          <a:chExt cx="0" cy="0"/>
        </a:xfrm>
      </p:grpSpPr>
      <p:grpSp>
        <p:nvGrpSpPr>
          <p:cNvPr id="77" name="Google Shape;77;p7"/>
          <p:cNvGrpSpPr/>
          <p:nvPr/>
        </p:nvGrpSpPr>
        <p:grpSpPr>
          <a:xfrm>
            <a:off x="-2" y="0"/>
            <a:ext cx="9144003" cy="5143500"/>
            <a:chOff x="-2" y="0"/>
            <a:chExt cx="9144003" cy="5143500"/>
          </a:xfrm>
        </p:grpSpPr>
        <p:grpSp>
          <p:nvGrpSpPr>
            <p:cNvPr id="78" name="Google Shape;78;p7"/>
            <p:cNvGrpSpPr/>
            <p:nvPr/>
          </p:nvGrpSpPr>
          <p:grpSpPr>
            <a:xfrm>
              <a:off x="3950209" y="0"/>
              <a:ext cx="5193791" cy="5143500"/>
              <a:chOff x="3950209" y="0"/>
              <a:chExt cx="5193791" cy="5143500"/>
            </a:xfrm>
          </p:grpSpPr>
          <p:grpSp>
            <p:nvGrpSpPr>
              <p:cNvPr id="79" name="Google Shape;79;p7"/>
              <p:cNvGrpSpPr/>
              <p:nvPr/>
            </p:nvGrpSpPr>
            <p:grpSpPr>
              <a:xfrm>
                <a:off x="3950209" y="0"/>
                <a:ext cx="5193791" cy="5143500"/>
                <a:chOff x="3950209" y="0"/>
                <a:chExt cx="5193791" cy="5143500"/>
              </a:xfrm>
            </p:grpSpPr>
            <p:pic>
              <p:nvPicPr>
                <p:cNvPr id="80" name="Google Shape;80;p7"/>
                <p:cNvPicPr preferRelativeResize="0"/>
                <p:nvPr/>
              </p:nvPicPr>
              <p:blipFill rotWithShape="1">
                <a:blip r:embed="rId2">
                  <a:alphaModFix amt="50000"/>
                </a:blip>
                <a:srcRect l="-719" t="4193" r="60146" b="58951"/>
                <a:stretch/>
              </p:blipFill>
              <p:spPr>
                <a:xfrm>
                  <a:off x="3950209" y="0"/>
                  <a:ext cx="5193791" cy="5143500"/>
                </a:xfrm>
                <a:prstGeom prst="rect">
                  <a:avLst/>
                </a:prstGeom>
                <a:noFill/>
                <a:ln>
                  <a:noFill/>
                </a:ln>
              </p:spPr>
            </p:pic>
            <p:cxnSp>
              <p:nvCxnSpPr>
                <p:cNvPr id="81" name="Google Shape;81;p7"/>
                <p:cNvCxnSpPr/>
                <p:nvPr/>
              </p:nvCxnSpPr>
              <p:spPr>
                <a:xfrm rot="10800000" flipH="1">
                  <a:off x="7835807" y="787586"/>
                  <a:ext cx="1308193" cy="4355914"/>
                </a:xfrm>
                <a:prstGeom prst="straightConnector1">
                  <a:avLst/>
                </a:prstGeom>
                <a:noFill/>
                <a:ln w="9525" cap="flat" cmpd="sng">
                  <a:solidFill>
                    <a:srgbClr val="7F7F7F"/>
                  </a:solidFill>
                  <a:prstDash val="solid"/>
                  <a:round/>
                  <a:headEnd type="none" w="sm" len="sm"/>
                  <a:tailEnd type="none" w="sm" len="sm"/>
                </a:ln>
              </p:spPr>
            </p:cxnSp>
          </p:grpSp>
          <p:sp>
            <p:nvSpPr>
              <p:cNvPr id="82" name="Google Shape;82;p7"/>
              <p:cNvSpPr/>
              <p:nvPr/>
            </p:nvSpPr>
            <p:spPr>
              <a:xfrm rot="10800000">
                <a:off x="4431835" y="0"/>
                <a:ext cx="3864509" cy="5143500"/>
              </a:xfrm>
              <a:prstGeom prst="rect">
                <a:avLst/>
              </a:prstGeom>
              <a:gradFill>
                <a:gsLst>
                  <a:gs pos="0">
                    <a:srgbClr val="000000">
                      <a:alpha val="0"/>
                    </a:srgbClr>
                  </a:gs>
                  <a:gs pos="100000">
                    <a:srgbClr val="000000"/>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Karla"/>
                  <a:ea typeface="Karla"/>
                  <a:cs typeface="Karla"/>
                  <a:sym typeface="Karla"/>
                </a:endParaRPr>
              </a:p>
            </p:txBody>
          </p:sp>
        </p:grpSp>
        <p:sp>
          <p:nvSpPr>
            <p:cNvPr id="83" name="Google Shape;83;p7"/>
            <p:cNvSpPr/>
            <p:nvPr/>
          </p:nvSpPr>
          <p:spPr>
            <a:xfrm rot="5400000">
              <a:off x="3615307" y="-385195"/>
              <a:ext cx="1913385" cy="9144003"/>
            </a:xfrm>
            <a:prstGeom prst="rect">
              <a:avLst/>
            </a:prstGeom>
            <a:gradFill>
              <a:gsLst>
                <a:gs pos="0">
                  <a:srgbClr val="000000">
                    <a:alpha val="0"/>
                  </a:srgbClr>
                </a:gs>
                <a:gs pos="100000">
                  <a:srgbClr val="000000">
                    <a:alpha val="34901"/>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Karla"/>
                <a:ea typeface="Karla"/>
                <a:cs typeface="Karla"/>
                <a:sym typeface="Karla"/>
              </a:endParaRPr>
            </a:p>
          </p:txBody>
        </p:sp>
      </p:grpSp>
      <p:sp>
        <p:nvSpPr>
          <p:cNvPr id="84" name="Google Shape;84;p7"/>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7"/>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7"/>
          <p:cNvSpPr txBox="1">
            <a:spLocks noGrp="1"/>
          </p:cNvSpPr>
          <p:nvPr>
            <p:ph type="body" idx="1"/>
          </p:nvPr>
        </p:nvSpPr>
        <p:spPr>
          <a:xfrm>
            <a:off x="290556" y="1376363"/>
            <a:ext cx="2677884" cy="3187699"/>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800"/>
              </a:spcBef>
              <a:spcAft>
                <a:spcPts val="0"/>
              </a:spcAft>
              <a:buSzPts val="1600"/>
              <a:buChar char="▪"/>
              <a:defRPr b="0"/>
            </a:lvl1pPr>
            <a:lvl2pPr marL="914400" lvl="1" indent="-317500" algn="l">
              <a:lnSpc>
                <a:spcPct val="95000"/>
              </a:lnSpc>
              <a:spcBef>
                <a:spcPts val="800"/>
              </a:spcBef>
              <a:spcAft>
                <a:spcPts val="0"/>
              </a:spcAft>
              <a:buSzPts val="1400"/>
              <a:buChar char="▪"/>
              <a:defRPr b="0"/>
            </a:lvl2pPr>
            <a:lvl3pPr marL="1371600" lvl="2" indent="-304800" algn="l">
              <a:lnSpc>
                <a:spcPct val="95000"/>
              </a:lnSpc>
              <a:spcBef>
                <a:spcPts val="800"/>
              </a:spcBef>
              <a:spcAft>
                <a:spcPts val="0"/>
              </a:spcAft>
              <a:buSzPts val="1200"/>
              <a:buChar char="▪"/>
              <a:defRPr b="0"/>
            </a:lvl3pPr>
            <a:lvl4pPr marL="1828800" lvl="3" indent="-304800" algn="l">
              <a:lnSpc>
                <a:spcPct val="95000"/>
              </a:lnSpc>
              <a:spcBef>
                <a:spcPts val="800"/>
              </a:spcBef>
              <a:spcAft>
                <a:spcPts val="0"/>
              </a:spcAft>
              <a:buSzPts val="1200"/>
              <a:buChar char="▪"/>
              <a:defRPr b="0"/>
            </a:lvl4pPr>
            <a:lvl5pPr marL="2286000" lvl="4" indent="-304800" algn="l">
              <a:lnSpc>
                <a:spcPct val="95000"/>
              </a:lnSpc>
              <a:spcBef>
                <a:spcPts val="800"/>
              </a:spcBef>
              <a:spcAft>
                <a:spcPts val="0"/>
              </a:spcAft>
              <a:buSzPts val="1200"/>
              <a:buChar char="▪"/>
              <a:defRPr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7"/>
          <p:cNvSpPr txBox="1">
            <a:spLocks noGrp="1"/>
          </p:cNvSpPr>
          <p:nvPr>
            <p:ph type="body" idx="2"/>
          </p:nvPr>
        </p:nvSpPr>
        <p:spPr>
          <a:xfrm>
            <a:off x="3243348" y="1376363"/>
            <a:ext cx="2677884" cy="3187699"/>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800"/>
              </a:spcBef>
              <a:spcAft>
                <a:spcPts val="0"/>
              </a:spcAft>
              <a:buSzPts val="1600"/>
              <a:buChar char="▪"/>
              <a:defRPr b="0"/>
            </a:lvl1pPr>
            <a:lvl2pPr marL="914400" lvl="1" indent="-317500" algn="l">
              <a:lnSpc>
                <a:spcPct val="95000"/>
              </a:lnSpc>
              <a:spcBef>
                <a:spcPts val="800"/>
              </a:spcBef>
              <a:spcAft>
                <a:spcPts val="0"/>
              </a:spcAft>
              <a:buSzPts val="1400"/>
              <a:buChar char="▪"/>
              <a:defRPr b="0"/>
            </a:lvl2pPr>
            <a:lvl3pPr marL="1371600" lvl="2" indent="-304800" algn="l">
              <a:lnSpc>
                <a:spcPct val="95000"/>
              </a:lnSpc>
              <a:spcBef>
                <a:spcPts val="800"/>
              </a:spcBef>
              <a:spcAft>
                <a:spcPts val="0"/>
              </a:spcAft>
              <a:buSzPts val="1200"/>
              <a:buChar char="▪"/>
              <a:defRPr b="0"/>
            </a:lvl3pPr>
            <a:lvl4pPr marL="1828800" lvl="3" indent="-304800" algn="l">
              <a:lnSpc>
                <a:spcPct val="95000"/>
              </a:lnSpc>
              <a:spcBef>
                <a:spcPts val="800"/>
              </a:spcBef>
              <a:spcAft>
                <a:spcPts val="0"/>
              </a:spcAft>
              <a:buSzPts val="1200"/>
              <a:buChar char="▪"/>
              <a:defRPr b="0"/>
            </a:lvl4pPr>
            <a:lvl5pPr marL="2286000" lvl="4" indent="-304800" algn="l">
              <a:lnSpc>
                <a:spcPct val="95000"/>
              </a:lnSpc>
              <a:spcBef>
                <a:spcPts val="800"/>
              </a:spcBef>
              <a:spcAft>
                <a:spcPts val="0"/>
              </a:spcAft>
              <a:buSzPts val="1200"/>
              <a:buChar char="▪"/>
              <a:defRPr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7"/>
          <p:cNvSpPr txBox="1">
            <a:spLocks noGrp="1"/>
          </p:cNvSpPr>
          <p:nvPr>
            <p:ph type="body" idx="3"/>
          </p:nvPr>
        </p:nvSpPr>
        <p:spPr>
          <a:xfrm>
            <a:off x="6196139" y="1376363"/>
            <a:ext cx="2685007" cy="3187699"/>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800"/>
              </a:spcBef>
              <a:spcAft>
                <a:spcPts val="0"/>
              </a:spcAft>
              <a:buSzPts val="1600"/>
              <a:buChar char="▪"/>
              <a:defRPr b="0"/>
            </a:lvl1pPr>
            <a:lvl2pPr marL="914400" lvl="1" indent="-317500" algn="l">
              <a:lnSpc>
                <a:spcPct val="95000"/>
              </a:lnSpc>
              <a:spcBef>
                <a:spcPts val="800"/>
              </a:spcBef>
              <a:spcAft>
                <a:spcPts val="0"/>
              </a:spcAft>
              <a:buSzPts val="1400"/>
              <a:buChar char="▪"/>
              <a:defRPr b="0"/>
            </a:lvl2pPr>
            <a:lvl3pPr marL="1371600" lvl="2" indent="-304800" algn="l">
              <a:lnSpc>
                <a:spcPct val="95000"/>
              </a:lnSpc>
              <a:spcBef>
                <a:spcPts val="800"/>
              </a:spcBef>
              <a:spcAft>
                <a:spcPts val="0"/>
              </a:spcAft>
              <a:buSzPts val="1200"/>
              <a:buChar char="▪"/>
              <a:defRPr b="0"/>
            </a:lvl3pPr>
            <a:lvl4pPr marL="1828800" lvl="3" indent="-304800" algn="l">
              <a:lnSpc>
                <a:spcPct val="95000"/>
              </a:lnSpc>
              <a:spcBef>
                <a:spcPts val="800"/>
              </a:spcBef>
              <a:spcAft>
                <a:spcPts val="0"/>
              </a:spcAft>
              <a:buSzPts val="1200"/>
              <a:buChar char="▪"/>
              <a:defRPr b="0"/>
            </a:lvl4pPr>
            <a:lvl5pPr marL="2286000" lvl="4" indent="-304800" algn="l">
              <a:lnSpc>
                <a:spcPct val="95000"/>
              </a:lnSpc>
              <a:spcBef>
                <a:spcPts val="800"/>
              </a:spcBef>
              <a:spcAft>
                <a:spcPts val="0"/>
              </a:spcAft>
              <a:buSzPts val="1200"/>
              <a:buChar char="▪"/>
              <a:defRPr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7"/>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Photo">
  <p:cSld name="Content with Photo">
    <p:spTree>
      <p:nvGrpSpPr>
        <p:cNvPr id="1" name="Shape 90"/>
        <p:cNvGrpSpPr/>
        <p:nvPr/>
      </p:nvGrpSpPr>
      <p:grpSpPr>
        <a:xfrm>
          <a:off x="0" y="0"/>
          <a:ext cx="0" cy="0"/>
          <a:chOff x="0" y="0"/>
          <a:chExt cx="0" cy="0"/>
        </a:xfrm>
      </p:grpSpPr>
      <p:sp>
        <p:nvSpPr>
          <p:cNvPr id="91" name="Google Shape;91;p8"/>
          <p:cNvSpPr>
            <a:spLocks noGrp="1"/>
          </p:cNvSpPr>
          <p:nvPr>
            <p:ph type="pic" idx="2"/>
          </p:nvPr>
        </p:nvSpPr>
        <p:spPr>
          <a:xfrm>
            <a:off x="-1" y="0"/>
            <a:ext cx="4183008" cy="5143500"/>
          </a:xfrm>
          <a:prstGeom prst="rect">
            <a:avLst/>
          </a:prstGeom>
          <a:noFill/>
          <a:ln>
            <a:noFill/>
          </a:ln>
        </p:spPr>
      </p:sp>
      <p:sp>
        <p:nvSpPr>
          <p:cNvPr id="92" name="Google Shape;92;p8"/>
          <p:cNvSpPr txBox="1">
            <a:spLocks noGrp="1"/>
          </p:cNvSpPr>
          <p:nvPr>
            <p:ph type="body" idx="1"/>
          </p:nvPr>
        </p:nvSpPr>
        <p:spPr>
          <a:xfrm>
            <a:off x="4567467" y="1376363"/>
            <a:ext cx="4313501" cy="3185958"/>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8"/>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94" name="Google Shape;94;p8"/>
          <p:cNvSpPr txBox="1">
            <a:spLocks noGrp="1"/>
          </p:cNvSpPr>
          <p:nvPr>
            <p:ph type="title"/>
          </p:nvPr>
        </p:nvSpPr>
        <p:spPr>
          <a:xfrm>
            <a:off x="4567646" y="550030"/>
            <a:ext cx="431350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8"/>
          <p:cNvSpPr txBox="1">
            <a:spLocks noGrp="1"/>
          </p:cNvSpPr>
          <p:nvPr>
            <p:ph type="ftr" idx="11"/>
          </p:nvPr>
        </p:nvSpPr>
        <p:spPr>
          <a:xfrm>
            <a:off x="290556" y="4715988"/>
            <a:ext cx="3642052"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96" name="Google Shape;96;p8"/>
          <p:cNvGrpSpPr/>
          <p:nvPr/>
        </p:nvGrpSpPr>
        <p:grpSpPr>
          <a:xfrm>
            <a:off x="0" y="165548"/>
            <a:ext cx="1386998" cy="270289"/>
            <a:chOff x="0" y="165548"/>
            <a:chExt cx="1386998" cy="270289"/>
          </a:xfrm>
        </p:grpSpPr>
        <p:sp>
          <p:nvSpPr>
            <p:cNvPr id="97" name="Google Shape;97;p8"/>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98" name="Google Shape;98;p8"/>
            <p:cNvGrpSpPr/>
            <p:nvPr/>
          </p:nvGrpSpPr>
          <p:grpSpPr>
            <a:xfrm>
              <a:off x="290556" y="165548"/>
              <a:ext cx="1096442" cy="270289"/>
              <a:chOff x="575009" y="2399353"/>
              <a:chExt cx="2305674" cy="557505"/>
            </a:xfrm>
          </p:grpSpPr>
          <p:sp>
            <p:nvSpPr>
              <p:cNvPr id="99" name="Google Shape;99;p8"/>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00" name="Google Shape;100;p8"/>
              <p:cNvPicPr preferRelativeResize="0"/>
              <p:nvPr/>
            </p:nvPicPr>
            <p:blipFill rotWithShape="1">
              <a:blip r:embed="rId2">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Highlight Content Left">
  <p:cSld name="Title and Highlight Content Left">
    <p:spTree>
      <p:nvGrpSpPr>
        <p:cNvPr id="1" name="Shape 101"/>
        <p:cNvGrpSpPr/>
        <p:nvPr/>
      </p:nvGrpSpPr>
      <p:grpSpPr>
        <a:xfrm>
          <a:off x="0" y="0"/>
          <a:ext cx="0" cy="0"/>
          <a:chOff x="0" y="0"/>
          <a:chExt cx="0" cy="0"/>
        </a:xfrm>
      </p:grpSpPr>
      <p:sp>
        <p:nvSpPr>
          <p:cNvPr id="102" name="Google Shape;102;p9"/>
          <p:cNvSpPr/>
          <p:nvPr/>
        </p:nvSpPr>
        <p:spPr>
          <a:xfrm>
            <a:off x="-1" y="0"/>
            <a:ext cx="4567647"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03" name="Google Shape;103;p9"/>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104" name="Google Shape;104;p9"/>
          <p:cNvSpPr/>
          <p:nvPr/>
        </p:nvSpPr>
        <p:spPr>
          <a:xfrm rot="10800000" flipH="1">
            <a:off x="3308408" y="0"/>
            <a:ext cx="1780715" cy="5146003"/>
          </a:xfrm>
          <a:custGeom>
            <a:avLst/>
            <a:gdLst/>
            <a:ahLst/>
            <a:cxnLst/>
            <a:rect l="l" t="t" r="r" b="b"/>
            <a:pathLst>
              <a:path w="2910625" h="5164428" extrusionOk="0">
                <a:moveTo>
                  <a:pt x="0" y="0"/>
                </a:moveTo>
                <a:lnTo>
                  <a:pt x="2910625" y="0"/>
                </a:lnTo>
                <a:lnTo>
                  <a:pt x="2910625" y="5164428"/>
                </a:lnTo>
                <a:lnTo>
                  <a:pt x="225380" y="5164428"/>
                </a:lnTo>
                <a:lnTo>
                  <a:pt x="1429554" y="3676918"/>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05" name="Google Shape;105;p9"/>
          <p:cNvSpPr txBox="1">
            <a:spLocks noGrp="1"/>
          </p:cNvSpPr>
          <p:nvPr>
            <p:ph type="title"/>
          </p:nvPr>
        </p:nvSpPr>
        <p:spPr>
          <a:xfrm>
            <a:off x="4560464" y="550030"/>
            <a:ext cx="4320683"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9"/>
          <p:cNvSpPr txBox="1">
            <a:spLocks noGrp="1"/>
          </p:cNvSpPr>
          <p:nvPr>
            <p:ph type="body" idx="1"/>
          </p:nvPr>
        </p:nvSpPr>
        <p:spPr>
          <a:xfrm>
            <a:off x="279925" y="682625"/>
            <a:ext cx="2993727" cy="3881438"/>
          </a:xfrm>
          <a:prstGeom prst="rect">
            <a:avLst/>
          </a:prstGeom>
          <a:noFill/>
          <a:ln>
            <a:noFill/>
          </a:ln>
        </p:spPr>
        <p:txBody>
          <a:bodyPr spcFirstLastPara="1" wrap="square" lIns="91425" tIns="45700" rIns="91425" bIns="45700" anchor="ctr" anchorCtr="0">
            <a:normAutofit/>
          </a:bodyPr>
          <a:lstStyle>
            <a:lvl1pPr marL="457200" lvl="0" indent="-228600" algn="ctr">
              <a:lnSpc>
                <a:spcPct val="95000"/>
              </a:lnSpc>
              <a:spcBef>
                <a:spcPts val="800"/>
              </a:spcBef>
              <a:spcAft>
                <a:spcPts val="0"/>
              </a:spcAft>
              <a:buClr>
                <a:schemeClr val="dk2"/>
              </a:buClr>
              <a:buSzPts val="1600"/>
              <a:buNone/>
              <a:defRPr>
                <a:solidFill>
                  <a:schemeClr val="dk2"/>
                </a:solidFill>
              </a:defRPr>
            </a:lvl1pPr>
            <a:lvl2pPr marL="914400" lvl="1" indent="-317500" algn="ctr">
              <a:lnSpc>
                <a:spcPct val="95000"/>
              </a:lnSpc>
              <a:spcBef>
                <a:spcPts val="800"/>
              </a:spcBef>
              <a:spcAft>
                <a:spcPts val="0"/>
              </a:spcAft>
              <a:buClr>
                <a:schemeClr val="dk2"/>
              </a:buClr>
              <a:buSzPts val="1400"/>
              <a:buChar char="▪"/>
              <a:defRPr>
                <a:solidFill>
                  <a:schemeClr val="dk2"/>
                </a:solidFill>
              </a:defRPr>
            </a:lvl2pPr>
            <a:lvl3pPr marL="1371600" lvl="2" indent="-304800" algn="ctr">
              <a:lnSpc>
                <a:spcPct val="95000"/>
              </a:lnSpc>
              <a:spcBef>
                <a:spcPts val="800"/>
              </a:spcBef>
              <a:spcAft>
                <a:spcPts val="0"/>
              </a:spcAft>
              <a:buClr>
                <a:schemeClr val="dk2"/>
              </a:buClr>
              <a:buSzPts val="1200"/>
              <a:buChar char="▪"/>
              <a:defRPr>
                <a:solidFill>
                  <a:schemeClr val="dk2"/>
                </a:solidFill>
              </a:defRPr>
            </a:lvl3pPr>
            <a:lvl4pPr marL="1828800" lvl="3" indent="-304800" algn="ctr">
              <a:lnSpc>
                <a:spcPct val="95000"/>
              </a:lnSpc>
              <a:spcBef>
                <a:spcPts val="800"/>
              </a:spcBef>
              <a:spcAft>
                <a:spcPts val="0"/>
              </a:spcAft>
              <a:buClr>
                <a:schemeClr val="dk2"/>
              </a:buClr>
              <a:buSzPts val="1200"/>
              <a:buChar char="▪"/>
              <a:defRPr>
                <a:solidFill>
                  <a:schemeClr val="dk2"/>
                </a:solidFill>
              </a:defRPr>
            </a:lvl4pPr>
            <a:lvl5pPr marL="2286000" lvl="4" indent="-304800" algn="ctr">
              <a:lnSpc>
                <a:spcPct val="95000"/>
              </a:lnSpc>
              <a:spcBef>
                <a:spcPts val="800"/>
              </a:spcBef>
              <a:spcAft>
                <a:spcPts val="0"/>
              </a:spcAft>
              <a:buClr>
                <a:schemeClr val="dk2"/>
              </a:buClr>
              <a:buSzPts val="1200"/>
              <a:buChar char="▪"/>
              <a:defRPr>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9"/>
          <p:cNvSpPr txBox="1">
            <a:spLocks noGrp="1"/>
          </p:cNvSpPr>
          <p:nvPr>
            <p:ph type="body" idx="2"/>
          </p:nvPr>
        </p:nvSpPr>
        <p:spPr>
          <a:xfrm>
            <a:off x="4567646" y="1376363"/>
            <a:ext cx="4311242" cy="3185958"/>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9"/>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rgbClr val="7F7F7F"/>
              </a:buClr>
              <a:buSzPts val="600"/>
              <a:buFont typeface="Karla"/>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09" name="Google Shape;109;p9"/>
          <p:cNvGrpSpPr/>
          <p:nvPr/>
        </p:nvGrpSpPr>
        <p:grpSpPr>
          <a:xfrm>
            <a:off x="0" y="165548"/>
            <a:ext cx="1386998" cy="270289"/>
            <a:chOff x="0" y="165548"/>
            <a:chExt cx="1386998" cy="270289"/>
          </a:xfrm>
        </p:grpSpPr>
        <p:sp>
          <p:nvSpPr>
            <p:cNvPr id="110" name="Google Shape;110;p9"/>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11" name="Google Shape;111;p9"/>
            <p:cNvGrpSpPr/>
            <p:nvPr/>
          </p:nvGrpSpPr>
          <p:grpSpPr>
            <a:xfrm>
              <a:off x="290556" y="165548"/>
              <a:ext cx="1096442" cy="270289"/>
              <a:chOff x="575009" y="2399353"/>
              <a:chExt cx="2305674" cy="557505"/>
            </a:xfrm>
          </p:grpSpPr>
          <p:sp>
            <p:nvSpPr>
              <p:cNvPr id="112" name="Google Shape;112;p9"/>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13" name="Google Shape;113;p9"/>
              <p:cNvPicPr preferRelativeResize="0"/>
              <p:nvPr/>
            </p:nvPicPr>
            <p:blipFill rotWithShape="1">
              <a:blip r:embed="rId2">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Highlight Content Right">
  <p:cSld name="Title and Highlight Content Right">
    <p:spTree>
      <p:nvGrpSpPr>
        <p:cNvPr id="1" name="Shape 114"/>
        <p:cNvGrpSpPr/>
        <p:nvPr/>
      </p:nvGrpSpPr>
      <p:grpSpPr>
        <a:xfrm>
          <a:off x="0" y="0"/>
          <a:ext cx="0" cy="0"/>
          <a:chOff x="0" y="0"/>
          <a:chExt cx="0" cy="0"/>
        </a:xfrm>
      </p:grpSpPr>
      <p:grpSp>
        <p:nvGrpSpPr>
          <p:cNvPr id="115" name="Google Shape;115;p10"/>
          <p:cNvGrpSpPr/>
          <p:nvPr/>
        </p:nvGrpSpPr>
        <p:grpSpPr>
          <a:xfrm flipH="1">
            <a:off x="4054876" y="0"/>
            <a:ext cx="5089123" cy="5146003"/>
            <a:chOff x="0" y="0"/>
            <a:chExt cx="5089123" cy="5146003"/>
          </a:xfrm>
        </p:grpSpPr>
        <p:sp>
          <p:nvSpPr>
            <p:cNvPr id="116" name="Google Shape;116;p10"/>
            <p:cNvSpPr/>
            <p:nvPr/>
          </p:nvSpPr>
          <p:spPr>
            <a:xfrm>
              <a:off x="0" y="0"/>
              <a:ext cx="4567647"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sp>
          <p:nvSpPr>
            <p:cNvPr id="117" name="Google Shape;117;p10"/>
            <p:cNvSpPr/>
            <p:nvPr/>
          </p:nvSpPr>
          <p:spPr>
            <a:xfrm>
              <a:off x="3308408" y="0"/>
              <a:ext cx="1780715" cy="5146003"/>
            </a:xfrm>
            <a:custGeom>
              <a:avLst/>
              <a:gdLst/>
              <a:ahLst/>
              <a:cxnLst/>
              <a:rect l="l" t="t" r="r" b="b"/>
              <a:pathLst>
                <a:path w="2910625" h="5164428" extrusionOk="0">
                  <a:moveTo>
                    <a:pt x="0" y="0"/>
                  </a:moveTo>
                  <a:lnTo>
                    <a:pt x="2910625" y="0"/>
                  </a:lnTo>
                  <a:lnTo>
                    <a:pt x="2910625" y="5164428"/>
                  </a:lnTo>
                  <a:lnTo>
                    <a:pt x="225380" y="5164428"/>
                  </a:lnTo>
                  <a:lnTo>
                    <a:pt x="1429554" y="3676918"/>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Karla"/>
                <a:ea typeface="Karla"/>
                <a:cs typeface="Karla"/>
                <a:sym typeface="Karla"/>
              </a:endParaRPr>
            </a:p>
          </p:txBody>
        </p:sp>
      </p:grpSp>
      <p:sp>
        <p:nvSpPr>
          <p:cNvPr id="118" name="Google Shape;118;p10"/>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0"/>
          <p:cNvSpPr txBox="1">
            <a:spLocks noGrp="1"/>
          </p:cNvSpPr>
          <p:nvPr>
            <p:ph type="body" idx="1"/>
          </p:nvPr>
        </p:nvSpPr>
        <p:spPr>
          <a:xfrm>
            <a:off x="290556" y="1376363"/>
            <a:ext cx="4298950" cy="3187699"/>
          </a:xfrm>
          <a:prstGeom prst="rect">
            <a:avLst/>
          </a:prstGeom>
          <a:noFill/>
          <a:ln>
            <a:noFill/>
          </a:ln>
        </p:spPr>
        <p:txBody>
          <a:bodyPr spcFirstLastPara="1" wrap="square" lIns="91425" tIns="45700" rIns="91425" bIns="45700" anchor="t" anchorCtr="0">
            <a:normAutofit/>
          </a:bodyPr>
          <a:lstStyle>
            <a:lvl1pPr marL="457200" lvl="0" indent="-342900" algn="l">
              <a:lnSpc>
                <a:spcPct val="95000"/>
              </a:lnSpc>
              <a:spcBef>
                <a:spcPts val="800"/>
              </a:spcBef>
              <a:spcAft>
                <a:spcPts val="0"/>
              </a:spcAft>
              <a:buSzPts val="180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5000"/>
              </a:lnSpc>
              <a:spcBef>
                <a:spcPts val="800"/>
              </a:spcBef>
              <a:spcAft>
                <a:spcPts val="0"/>
              </a:spcAft>
              <a:buSzPts val="1800"/>
              <a:buChar char="▪"/>
              <a:defRPr/>
            </a:lvl4pPr>
            <a:lvl5pPr marL="2286000" lvl="4" indent="-342900" algn="l">
              <a:lnSpc>
                <a:spcPct val="95000"/>
              </a:lnSpc>
              <a:spcBef>
                <a:spcPts val="8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0"/>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sp>
        <p:nvSpPr>
          <p:cNvPr id="121" name="Google Shape;121;p10"/>
          <p:cNvSpPr txBox="1">
            <a:spLocks noGrp="1"/>
          </p:cNvSpPr>
          <p:nvPr>
            <p:ph type="title"/>
          </p:nvPr>
        </p:nvSpPr>
        <p:spPr>
          <a:xfrm>
            <a:off x="290556" y="550030"/>
            <a:ext cx="4298951" cy="702686"/>
          </a:xfrm>
          <a:prstGeom prst="rect">
            <a:avLst/>
          </a:prstGeom>
          <a:noFill/>
          <a:ln>
            <a:noFill/>
          </a:ln>
        </p:spPr>
        <p:txBody>
          <a:bodyPr spcFirstLastPara="1" wrap="square" lIns="91425" tIns="45700" rIns="91425" bIns="45700" anchor="t" anchorCtr="0">
            <a:normAutofit/>
          </a:bodyPr>
          <a:lstStyle>
            <a:lvl1pPr lvl="0" algn="ctr">
              <a:spcBef>
                <a:spcPts val="0"/>
              </a:spcBef>
              <a:spcAft>
                <a:spcPts val="0"/>
              </a:spcAft>
              <a:buClr>
                <a:schemeClr val="lt1"/>
              </a:buClr>
              <a:buSzPts val="1800"/>
              <a:buFont typeface="Quest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0"/>
          <p:cNvSpPr txBox="1">
            <a:spLocks noGrp="1"/>
          </p:cNvSpPr>
          <p:nvPr>
            <p:ph type="body" idx="2"/>
          </p:nvPr>
        </p:nvSpPr>
        <p:spPr>
          <a:xfrm>
            <a:off x="5885160" y="682625"/>
            <a:ext cx="2993727" cy="3881438"/>
          </a:xfrm>
          <a:prstGeom prst="rect">
            <a:avLst/>
          </a:prstGeom>
          <a:noFill/>
          <a:ln>
            <a:noFill/>
          </a:ln>
        </p:spPr>
        <p:txBody>
          <a:bodyPr spcFirstLastPara="1" wrap="square" lIns="91425" tIns="45700" rIns="91425" bIns="45700" anchor="ctr" anchorCtr="0">
            <a:normAutofit/>
          </a:bodyPr>
          <a:lstStyle>
            <a:lvl1pPr marL="457200" lvl="0" indent="-228600" algn="ctr">
              <a:lnSpc>
                <a:spcPct val="95000"/>
              </a:lnSpc>
              <a:spcBef>
                <a:spcPts val="800"/>
              </a:spcBef>
              <a:spcAft>
                <a:spcPts val="0"/>
              </a:spcAft>
              <a:buClr>
                <a:schemeClr val="dk2"/>
              </a:buClr>
              <a:buSzPts val="1600"/>
              <a:buNone/>
              <a:defRPr>
                <a:solidFill>
                  <a:schemeClr val="dk2"/>
                </a:solidFill>
              </a:defRPr>
            </a:lvl1pPr>
            <a:lvl2pPr marL="914400" lvl="1" indent="-317500" algn="l">
              <a:lnSpc>
                <a:spcPct val="95000"/>
              </a:lnSpc>
              <a:spcBef>
                <a:spcPts val="800"/>
              </a:spcBef>
              <a:spcAft>
                <a:spcPts val="0"/>
              </a:spcAft>
              <a:buClr>
                <a:schemeClr val="dk2"/>
              </a:buClr>
              <a:buSzPts val="1400"/>
              <a:buChar char="▪"/>
              <a:defRPr>
                <a:solidFill>
                  <a:schemeClr val="dk2"/>
                </a:solidFill>
              </a:defRPr>
            </a:lvl2pPr>
            <a:lvl3pPr marL="1371600" lvl="2" indent="-304800" algn="l">
              <a:lnSpc>
                <a:spcPct val="95000"/>
              </a:lnSpc>
              <a:spcBef>
                <a:spcPts val="800"/>
              </a:spcBef>
              <a:spcAft>
                <a:spcPts val="0"/>
              </a:spcAft>
              <a:buClr>
                <a:schemeClr val="dk2"/>
              </a:buClr>
              <a:buSzPts val="1200"/>
              <a:buChar char="▪"/>
              <a:defRPr>
                <a:solidFill>
                  <a:schemeClr val="dk2"/>
                </a:solidFill>
              </a:defRPr>
            </a:lvl3pPr>
            <a:lvl4pPr marL="1828800" lvl="3" indent="-304800" algn="l">
              <a:lnSpc>
                <a:spcPct val="95000"/>
              </a:lnSpc>
              <a:spcBef>
                <a:spcPts val="800"/>
              </a:spcBef>
              <a:spcAft>
                <a:spcPts val="0"/>
              </a:spcAft>
              <a:buClr>
                <a:schemeClr val="dk2"/>
              </a:buClr>
              <a:buSzPts val="1200"/>
              <a:buChar char="▪"/>
              <a:defRPr>
                <a:solidFill>
                  <a:schemeClr val="dk2"/>
                </a:solidFill>
              </a:defRPr>
            </a:lvl4pPr>
            <a:lvl5pPr marL="2286000" lvl="4" indent="-304800" algn="l">
              <a:lnSpc>
                <a:spcPct val="95000"/>
              </a:lnSpc>
              <a:spcBef>
                <a:spcPts val="800"/>
              </a:spcBef>
              <a:spcAft>
                <a:spcPts val="0"/>
              </a:spcAft>
              <a:buClr>
                <a:schemeClr val="dk2"/>
              </a:buClr>
              <a:buSzPts val="1200"/>
              <a:buChar char="▪"/>
              <a:defRPr>
                <a:solidFill>
                  <a:schemeClr val="dk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123" name="Google Shape;123;p10"/>
          <p:cNvGrpSpPr/>
          <p:nvPr/>
        </p:nvGrpSpPr>
        <p:grpSpPr>
          <a:xfrm>
            <a:off x="0" y="165548"/>
            <a:ext cx="1386998" cy="270289"/>
            <a:chOff x="0" y="165548"/>
            <a:chExt cx="1386998" cy="270289"/>
          </a:xfrm>
        </p:grpSpPr>
        <p:sp>
          <p:nvSpPr>
            <p:cNvPr id="124" name="Google Shape;124;p10"/>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25" name="Google Shape;125;p10"/>
            <p:cNvGrpSpPr/>
            <p:nvPr/>
          </p:nvGrpSpPr>
          <p:grpSpPr>
            <a:xfrm>
              <a:off x="290556" y="165548"/>
              <a:ext cx="1096442" cy="270289"/>
              <a:chOff x="575009" y="2399353"/>
              <a:chExt cx="2305674" cy="557505"/>
            </a:xfrm>
          </p:grpSpPr>
          <p:sp>
            <p:nvSpPr>
              <p:cNvPr id="126" name="Google Shape;126;p10"/>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27" name="Google Shape;127;p10"/>
              <p:cNvPicPr preferRelativeResize="0"/>
              <p:nvPr/>
            </p:nvPicPr>
            <p:blipFill rotWithShape="1">
              <a:blip r:embed="rId2">
                <a:alphaModFix/>
              </a:blip>
              <a:srcRect/>
              <a:stretch/>
            </p:blipFill>
            <p:spPr>
              <a:xfrm>
                <a:off x="726194" y="2559938"/>
                <a:ext cx="1920644" cy="338938"/>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1">
            <a:alphaModFix/>
          </a:blip>
          <a:srcRect/>
          <a:stretch/>
        </p:blipFill>
        <p:spPr>
          <a:xfrm>
            <a:off x="0" y="457"/>
            <a:ext cx="9144000" cy="5142586"/>
          </a:xfrm>
          <a:prstGeom prst="rect">
            <a:avLst/>
          </a:prstGeom>
          <a:noFill/>
          <a:ln>
            <a:noFill/>
          </a:ln>
        </p:spPr>
      </p:pic>
      <p:sp>
        <p:nvSpPr>
          <p:cNvPr id="11" name="Google Shape;11;p1"/>
          <p:cNvSpPr txBox="1">
            <a:spLocks noGrp="1"/>
          </p:cNvSpPr>
          <p:nvPr>
            <p:ph type="title"/>
          </p:nvPr>
        </p:nvSpPr>
        <p:spPr>
          <a:xfrm>
            <a:off x="290556" y="550030"/>
            <a:ext cx="8590591" cy="702686"/>
          </a:xfrm>
          <a:prstGeom prst="rect">
            <a:avLst/>
          </a:prstGeom>
          <a:noFill/>
          <a:ln>
            <a:noFill/>
          </a:ln>
        </p:spPr>
        <p:txBody>
          <a:bodyPr spcFirstLastPara="1" wrap="square" lIns="91425" tIns="45700" rIns="91425" bIns="45700" anchor="t" anchorCtr="0">
            <a:normAutofit/>
          </a:bodyPr>
          <a:lstStyle>
            <a:lvl1pPr marR="0" lvl="0" algn="ctr" rtl="0">
              <a:spcBef>
                <a:spcPts val="0"/>
              </a:spcBef>
              <a:spcAft>
                <a:spcPts val="0"/>
              </a:spcAft>
              <a:buClr>
                <a:schemeClr val="lt1"/>
              </a:buClr>
              <a:buSzPts val="1800"/>
              <a:buFont typeface="Questrial"/>
              <a:buNone/>
              <a:defRPr sz="1800" b="1" i="0" u="none" strike="noStrike" cap="non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ftr" idx="11"/>
          </p:nvPr>
        </p:nvSpPr>
        <p:spPr>
          <a:xfrm>
            <a:off x="290556" y="4715988"/>
            <a:ext cx="8097606" cy="273844"/>
          </a:xfrm>
          <a:prstGeom prst="rect">
            <a:avLst/>
          </a:prstGeom>
          <a:noFill/>
          <a:ln>
            <a:noFill/>
          </a:ln>
        </p:spPr>
        <p:txBody>
          <a:bodyPr spcFirstLastPara="1" wrap="square" lIns="90000" tIns="45700" rIns="91425" bIns="45700" anchor="b" anchorCtr="0">
            <a:noAutofit/>
          </a:bodyPr>
          <a:lstStyle>
            <a:lvl1pPr marR="0" lvl="0" algn="l" rtl="0">
              <a:lnSpc>
                <a:spcPct val="100000"/>
              </a:lnSpc>
              <a:spcBef>
                <a:spcPts val="0"/>
              </a:spcBef>
              <a:spcAft>
                <a:spcPts val="0"/>
              </a:spcAft>
              <a:buClr>
                <a:schemeClr val="lt1"/>
              </a:buClr>
              <a:buSzPts val="600"/>
              <a:buFont typeface="Karla"/>
              <a:buNone/>
              <a:defRPr sz="600" b="1" i="0" u="none" strike="noStrike" cap="none">
                <a:solidFill>
                  <a:schemeClr val="lt1"/>
                </a:solidFill>
                <a:latin typeface="Karla"/>
                <a:ea typeface="Karla"/>
                <a:cs typeface="Karla"/>
                <a:sym typeface="Karla"/>
              </a:defRPr>
            </a:lvl1pPr>
            <a:lvl2pPr marR="0" lvl="1" algn="l" rtl="0">
              <a:spcBef>
                <a:spcPts val="0"/>
              </a:spcBef>
              <a:spcAft>
                <a:spcPts val="0"/>
              </a:spcAft>
              <a:buSzPts val="1400"/>
              <a:buNone/>
              <a:defRPr sz="1800" b="0" i="0" u="none" strike="noStrike" cap="none">
                <a:solidFill>
                  <a:schemeClr val="dk1"/>
                </a:solidFill>
                <a:latin typeface="Karla"/>
                <a:ea typeface="Karla"/>
                <a:cs typeface="Karla"/>
                <a:sym typeface="Karla"/>
              </a:defRPr>
            </a:lvl2pPr>
            <a:lvl3pPr marR="0" lvl="2" algn="l" rtl="0">
              <a:spcBef>
                <a:spcPts val="0"/>
              </a:spcBef>
              <a:spcAft>
                <a:spcPts val="0"/>
              </a:spcAft>
              <a:buSzPts val="1400"/>
              <a:buNone/>
              <a:defRPr sz="1800" b="0" i="0" u="none" strike="noStrike" cap="none">
                <a:solidFill>
                  <a:schemeClr val="dk1"/>
                </a:solidFill>
                <a:latin typeface="Karla"/>
                <a:ea typeface="Karla"/>
                <a:cs typeface="Karla"/>
                <a:sym typeface="Karla"/>
              </a:defRPr>
            </a:lvl3pPr>
            <a:lvl4pPr marR="0" lvl="3" algn="l" rtl="0">
              <a:spcBef>
                <a:spcPts val="0"/>
              </a:spcBef>
              <a:spcAft>
                <a:spcPts val="0"/>
              </a:spcAft>
              <a:buSzPts val="1400"/>
              <a:buNone/>
              <a:defRPr sz="1800" b="0" i="0" u="none" strike="noStrike" cap="none">
                <a:solidFill>
                  <a:schemeClr val="dk1"/>
                </a:solidFill>
                <a:latin typeface="Karla"/>
                <a:ea typeface="Karla"/>
                <a:cs typeface="Karla"/>
                <a:sym typeface="Karla"/>
              </a:defRPr>
            </a:lvl4pPr>
            <a:lvl5pPr marR="0" lvl="4" algn="l" rtl="0">
              <a:spcBef>
                <a:spcPts val="0"/>
              </a:spcBef>
              <a:spcAft>
                <a:spcPts val="0"/>
              </a:spcAft>
              <a:buSzPts val="1400"/>
              <a:buNone/>
              <a:defRPr sz="1800" b="0" i="0" u="none" strike="noStrike" cap="none">
                <a:solidFill>
                  <a:schemeClr val="dk1"/>
                </a:solidFill>
                <a:latin typeface="Karla"/>
                <a:ea typeface="Karla"/>
                <a:cs typeface="Karla"/>
                <a:sym typeface="Karla"/>
              </a:defRPr>
            </a:lvl5pPr>
            <a:lvl6pPr marR="0" lvl="5" algn="l" rtl="0">
              <a:spcBef>
                <a:spcPts val="0"/>
              </a:spcBef>
              <a:spcAft>
                <a:spcPts val="0"/>
              </a:spcAft>
              <a:buSzPts val="1400"/>
              <a:buNone/>
              <a:defRPr sz="1800" b="0" i="0" u="none" strike="noStrike" cap="none">
                <a:solidFill>
                  <a:schemeClr val="dk1"/>
                </a:solidFill>
                <a:latin typeface="Karla"/>
                <a:ea typeface="Karla"/>
                <a:cs typeface="Karla"/>
                <a:sym typeface="Karla"/>
              </a:defRPr>
            </a:lvl6pPr>
            <a:lvl7pPr marR="0" lvl="6" algn="l" rtl="0">
              <a:spcBef>
                <a:spcPts val="0"/>
              </a:spcBef>
              <a:spcAft>
                <a:spcPts val="0"/>
              </a:spcAft>
              <a:buSzPts val="1400"/>
              <a:buNone/>
              <a:defRPr sz="1800" b="0" i="0" u="none" strike="noStrike" cap="none">
                <a:solidFill>
                  <a:schemeClr val="dk1"/>
                </a:solidFill>
                <a:latin typeface="Karla"/>
                <a:ea typeface="Karla"/>
                <a:cs typeface="Karla"/>
                <a:sym typeface="Karla"/>
              </a:defRPr>
            </a:lvl7pPr>
            <a:lvl8pPr marR="0" lvl="7" algn="l" rtl="0">
              <a:spcBef>
                <a:spcPts val="0"/>
              </a:spcBef>
              <a:spcAft>
                <a:spcPts val="0"/>
              </a:spcAft>
              <a:buSzPts val="1400"/>
              <a:buNone/>
              <a:defRPr sz="1800" b="0" i="0" u="none" strike="noStrike" cap="none">
                <a:solidFill>
                  <a:schemeClr val="dk1"/>
                </a:solidFill>
                <a:latin typeface="Karla"/>
                <a:ea typeface="Karla"/>
                <a:cs typeface="Karla"/>
                <a:sym typeface="Karla"/>
              </a:defRPr>
            </a:lvl8pPr>
            <a:lvl9pPr marR="0" lvl="8" algn="l" rtl="0">
              <a:spcBef>
                <a:spcPts val="0"/>
              </a:spcBef>
              <a:spcAft>
                <a:spcPts val="0"/>
              </a:spcAft>
              <a:buSzPts val="1400"/>
              <a:buNone/>
              <a:defRPr sz="1800" b="0" i="0" u="none" strike="noStrike" cap="none">
                <a:solidFill>
                  <a:schemeClr val="dk1"/>
                </a:solidFill>
                <a:latin typeface="Karla"/>
                <a:ea typeface="Karla"/>
                <a:cs typeface="Karla"/>
                <a:sym typeface="Karla"/>
              </a:defRPr>
            </a:lvl9pPr>
          </a:lstStyle>
          <a:p>
            <a:endParaRPr/>
          </a:p>
        </p:txBody>
      </p:sp>
      <p:sp>
        <p:nvSpPr>
          <p:cNvPr id="13" name="Google Shape;13;p1"/>
          <p:cNvSpPr txBox="1">
            <a:spLocks noGrp="1"/>
          </p:cNvSpPr>
          <p:nvPr>
            <p:ph type="body" idx="1"/>
          </p:nvPr>
        </p:nvSpPr>
        <p:spPr>
          <a:xfrm>
            <a:off x="290556" y="1376541"/>
            <a:ext cx="8590589" cy="317685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5000"/>
              </a:lnSpc>
              <a:spcBef>
                <a:spcPts val="800"/>
              </a:spcBef>
              <a:spcAft>
                <a:spcPts val="0"/>
              </a:spcAft>
              <a:buClr>
                <a:schemeClr val="lt1"/>
              </a:buClr>
              <a:buSzPts val="1600"/>
              <a:buFont typeface="Noto Sans Symbols"/>
              <a:buChar char="▪"/>
              <a:defRPr sz="1600" b="0" i="0" u="none" strike="noStrike" cap="none">
                <a:solidFill>
                  <a:schemeClr val="lt1"/>
                </a:solidFill>
                <a:latin typeface="Karla"/>
                <a:ea typeface="Karla"/>
                <a:cs typeface="Karla"/>
                <a:sym typeface="Karla"/>
              </a:defRPr>
            </a:lvl1pPr>
            <a:lvl2pPr marL="914400" marR="0" lvl="1" indent="-317500" algn="l" rtl="0">
              <a:lnSpc>
                <a:spcPct val="95000"/>
              </a:lnSpc>
              <a:spcBef>
                <a:spcPts val="800"/>
              </a:spcBef>
              <a:spcAft>
                <a:spcPts val="0"/>
              </a:spcAft>
              <a:buClr>
                <a:schemeClr val="lt1"/>
              </a:buClr>
              <a:buSzPts val="1400"/>
              <a:buFont typeface="Noto Sans Symbols"/>
              <a:buChar char="▪"/>
              <a:defRPr sz="1400" b="0" i="0" u="none" strike="noStrike" cap="none">
                <a:solidFill>
                  <a:schemeClr val="lt1"/>
                </a:solidFill>
                <a:latin typeface="Karla"/>
                <a:ea typeface="Karla"/>
                <a:cs typeface="Karla"/>
                <a:sym typeface="Karla"/>
              </a:defRPr>
            </a:lvl2pPr>
            <a:lvl3pPr marL="1371600" marR="0" lvl="2" indent="-304800" algn="l" rtl="0">
              <a:lnSpc>
                <a:spcPct val="95000"/>
              </a:lnSpc>
              <a:spcBef>
                <a:spcPts val="800"/>
              </a:spcBef>
              <a:spcAft>
                <a:spcPts val="0"/>
              </a:spcAft>
              <a:buClr>
                <a:schemeClr val="lt1"/>
              </a:buClr>
              <a:buSzPts val="1200"/>
              <a:buFont typeface="Noto Sans Symbols"/>
              <a:buChar char="▪"/>
              <a:defRPr sz="1200" b="0" i="0" u="none" strike="noStrike" cap="none">
                <a:solidFill>
                  <a:schemeClr val="lt1"/>
                </a:solidFill>
                <a:latin typeface="Karla"/>
                <a:ea typeface="Karla"/>
                <a:cs typeface="Karla"/>
                <a:sym typeface="Karla"/>
              </a:defRPr>
            </a:lvl3pPr>
            <a:lvl4pPr marL="1828800" marR="0" lvl="3" indent="-304800" algn="l" rtl="0">
              <a:lnSpc>
                <a:spcPct val="95000"/>
              </a:lnSpc>
              <a:spcBef>
                <a:spcPts val="800"/>
              </a:spcBef>
              <a:spcAft>
                <a:spcPts val="0"/>
              </a:spcAft>
              <a:buClr>
                <a:schemeClr val="lt1"/>
              </a:buClr>
              <a:buSzPts val="1200"/>
              <a:buFont typeface="Noto Sans Symbols"/>
              <a:buChar char="▪"/>
              <a:defRPr sz="1200" b="0" i="0" u="none" strike="noStrike" cap="none">
                <a:solidFill>
                  <a:schemeClr val="lt1"/>
                </a:solidFill>
                <a:latin typeface="Karla"/>
                <a:ea typeface="Karla"/>
                <a:cs typeface="Karla"/>
                <a:sym typeface="Karla"/>
              </a:defRPr>
            </a:lvl4pPr>
            <a:lvl5pPr marL="2286000" marR="0" lvl="4" indent="-304800" algn="l" rtl="0">
              <a:lnSpc>
                <a:spcPct val="95000"/>
              </a:lnSpc>
              <a:spcBef>
                <a:spcPts val="800"/>
              </a:spcBef>
              <a:spcAft>
                <a:spcPts val="0"/>
              </a:spcAft>
              <a:buClr>
                <a:schemeClr val="lt1"/>
              </a:buClr>
              <a:buSzPts val="1200"/>
              <a:buFont typeface="Noto Sans Symbols"/>
              <a:buChar char="▪"/>
              <a:defRPr sz="1200" b="0" i="0" u="none" strike="noStrike" cap="none">
                <a:solidFill>
                  <a:schemeClr val="lt1"/>
                </a:solidFill>
                <a:latin typeface="Karla"/>
                <a:ea typeface="Karla"/>
                <a:cs typeface="Karla"/>
                <a:sym typeface="Karl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Karla"/>
                <a:ea typeface="Karla"/>
                <a:cs typeface="Karla"/>
                <a:sym typeface="Karl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Karla"/>
                <a:ea typeface="Karla"/>
                <a:cs typeface="Karla"/>
                <a:sym typeface="Karl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Karla"/>
                <a:ea typeface="Karla"/>
                <a:cs typeface="Karla"/>
                <a:sym typeface="Karl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Karla"/>
                <a:ea typeface="Karla"/>
                <a:cs typeface="Karla"/>
                <a:sym typeface="Karla"/>
              </a:defRPr>
            </a:lvl9pPr>
          </a:lstStyle>
          <a:p>
            <a:endParaRPr/>
          </a:p>
        </p:txBody>
      </p:sp>
      <p:sp>
        <p:nvSpPr>
          <p:cNvPr id="14" name="Google Shape;14;p1"/>
          <p:cNvSpPr/>
          <p:nvPr/>
        </p:nvSpPr>
        <p:spPr>
          <a:xfrm>
            <a:off x="8450468" y="4713902"/>
            <a:ext cx="355189" cy="279759"/>
          </a:xfrm>
          <a:custGeom>
            <a:avLst/>
            <a:gdLst/>
            <a:ahLst/>
            <a:cxnLst/>
            <a:rect l="l" t="t" r="r" b="b"/>
            <a:pathLst>
              <a:path w="772117" h="608146" extrusionOk="0">
                <a:moveTo>
                  <a:pt x="698881" y="428454"/>
                </a:moveTo>
                <a:cubicBezTo>
                  <a:pt x="711494" y="435374"/>
                  <a:pt x="722960" y="444024"/>
                  <a:pt x="732133" y="453826"/>
                </a:cubicBezTo>
                <a:cubicBezTo>
                  <a:pt x="732133" y="441140"/>
                  <a:pt x="733853" y="433644"/>
                  <a:pt x="698881" y="428454"/>
                </a:cubicBezTo>
                <a:close/>
                <a:moveTo>
                  <a:pt x="377820" y="393855"/>
                </a:moveTo>
                <a:cubicBezTo>
                  <a:pt x="413366" y="416921"/>
                  <a:pt x="456365" y="454404"/>
                  <a:pt x="526310" y="445754"/>
                </a:cubicBezTo>
                <a:cubicBezTo>
                  <a:pt x="596829" y="437681"/>
                  <a:pt x="643841" y="421535"/>
                  <a:pt x="733279" y="489003"/>
                </a:cubicBezTo>
                <a:cubicBezTo>
                  <a:pt x="705186" y="484390"/>
                  <a:pt x="675947" y="489003"/>
                  <a:pt x="650148" y="501689"/>
                </a:cubicBezTo>
                <a:cubicBezTo>
                  <a:pt x="613455" y="520142"/>
                  <a:pt x="598549" y="521296"/>
                  <a:pt x="580776" y="518989"/>
                </a:cubicBezTo>
                <a:cubicBezTo>
                  <a:pt x="585935" y="528793"/>
                  <a:pt x="596829" y="542055"/>
                  <a:pt x="631228" y="544362"/>
                </a:cubicBezTo>
                <a:cubicBezTo>
                  <a:pt x="665628" y="546669"/>
                  <a:pt x="681680" y="547822"/>
                  <a:pt x="663334" y="590494"/>
                </a:cubicBezTo>
                <a:cubicBezTo>
                  <a:pt x="663334" y="577808"/>
                  <a:pt x="660468" y="553012"/>
                  <a:pt x="627215" y="557048"/>
                </a:cubicBezTo>
                <a:cubicBezTo>
                  <a:pt x="593389" y="561085"/>
                  <a:pt x="585935" y="591648"/>
                  <a:pt x="622055" y="607218"/>
                </a:cubicBezTo>
                <a:cubicBezTo>
                  <a:pt x="610588" y="609524"/>
                  <a:pt x="585362" y="611254"/>
                  <a:pt x="567590" y="563968"/>
                </a:cubicBezTo>
                <a:cubicBezTo>
                  <a:pt x="555550" y="569158"/>
                  <a:pt x="536057" y="580115"/>
                  <a:pt x="501657" y="553588"/>
                </a:cubicBezTo>
                <a:cubicBezTo>
                  <a:pt x="510257" y="556472"/>
                  <a:pt x="519430" y="558202"/>
                  <a:pt x="528604" y="558202"/>
                </a:cubicBezTo>
                <a:cubicBezTo>
                  <a:pt x="497644" y="542055"/>
                  <a:pt x="470698" y="518989"/>
                  <a:pt x="450059" y="490733"/>
                </a:cubicBezTo>
                <a:cubicBezTo>
                  <a:pt x="464965" y="501689"/>
                  <a:pt x="481018" y="512646"/>
                  <a:pt x="497644" y="514953"/>
                </a:cubicBezTo>
                <a:cubicBezTo>
                  <a:pt x="460379" y="471703"/>
                  <a:pt x="420819" y="431337"/>
                  <a:pt x="377820" y="393855"/>
                </a:cubicBezTo>
                <a:close/>
                <a:moveTo>
                  <a:pt x="173144" y="343110"/>
                </a:moveTo>
                <a:cubicBezTo>
                  <a:pt x="199517" y="362139"/>
                  <a:pt x="252837" y="401352"/>
                  <a:pt x="307875" y="397316"/>
                </a:cubicBezTo>
                <a:cubicBezTo>
                  <a:pt x="299275" y="385206"/>
                  <a:pt x="283796" y="375403"/>
                  <a:pt x="266023" y="365599"/>
                </a:cubicBezTo>
                <a:cubicBezTo>
                  <a:pt x="287236" y="370789"/>
                  <a:pt x="350301" y="386359"/>
                  <a:pt x="432860" y="472281"/>
                </a:cubicBezTo>
                <a:cubicBezTo>
                  <a:pt x="397887" y="455558"/>
                  <a:pt x="360621" y="443448"/>
                  <a:pt x="322782" y="434798"/>
                </a:cubicBezTo>
                <a:cubicBezTo>
                  <a:pt x="266023" y="420382"/>
                  <a:pt x="210411" y="390396"/>
                  <a:pt x="173144" y="343110"/>
                </a:cubicBezTo>
                <a:close/>
                <a:moveTo>
                  <a:pt x="28666" y="107835"/>
                </a:moveTo>
                <a:cubicBezTo>
                  <a:pt x="95746" y="179340"/>
                  <a:pt x="169704" y="217399"/>
                  <a:pt x="212703" y="241619"/>
                </a:cubicBezTo>
                <a:cubicBezTo>
                  <a:pt x="306728" y="292364"/>
                  <a:pt x="330807" y="328117"/>
                  <a:pt x="342847" y="355796"/>
                </a:cubicBezTo>
                <a:cubicBezTo>
                  <a:pt x="298128" y="301014"/>
                  <a:pt x="235636" y="281985"/>
                  <a:pt x="198944" y="261225"/>
                </a:cubicBezTo>
                <a:cubicBezTo>
                  <a:pt x="65933" y="190296"/>
                  <a:pt x="34973" y="133208"/>
                  <a:pt x="28666" y="107835"/>
                </a:cubicBezTo>
                <a:close/>
                <a:moveTo>
                  <a:pt x="122118" y="23066"/>
                </a:moveTo>
                <a:cubicBezTo>
                  <a:pt x="178304" y="92841"/>
                  <a:pt x="251116" y="159156"/>
                  <a:pt x="434579" y="212208"/>
                </a:cubicBezTo>
                <a:cubicBezTo>
                  <a:pt x="664481" y="276794"/>
                  <a:pt x="647281" y="311969"/>
                  <a:pt x="630655" y="352912"/>
                </a:cubicBezTo>
                <a:cubicBezTo>
                  <a:pt x="618042" y="382321"/>
                  <a:pt x="632375" y="385781"/>
                  <a:pt x="638108" y="388088"/>
                </a:cubicBezTo>
                <a:cubicBezTo>
                  <a:pt x="667348" y="399621"/>
                  <a:pt x="744746" y="414038"/>
                  <a:pt x="740159" y="446907"/>
                </a:cubicBezTo>
                <a:cubicBezTo>
                  <a:pt x="749333" y="456133"/>
                  <a:pt x="782585" y="491886"/>
                  <a:pt x="768826" y="517258"/>
                </a:cubicBezTo>
                <a:cubicBezTo>
                  <a:pt x="756786" y="497652"/>
                  <a:pt x="701747" y="446330"/>
                  <a:pt x="634668" y="435950"/>
                </a:cubicBezTo>
                <a:cubicBezTo>
                  <a:pt x="567590" y="425571"/>
                  <a:pt x="506818" y="448060"/>
                  <a:pt x="456365" y="414614"/>
                </a:cubicBezTo>
                <a:cubicBezTo>
                  <a:pt x="413940" y="383474"/>
                  <a:pt x="406487" y="371941"/>
                  <a:pt x="363487" y="301013"/>
                </a:cubicBezTo>
                <a:cubicBezTo>
                  <a:pt x="343994" y="269297"/>
                  <a:pt x="341127" y="239311"/>
                  <a:pt x="275195" y="185682"/>
                </a:cubicBezTo>
                <a:cubicBezTo>
                  <a:pt x="209264" y="132053"/>
                  <a:pt x="147918" y="103221"/>
                  <a:pt x="122118" y="23066"/>
                </a:cubicBezTo>
                <a:close/>
                <a:moveTo>
                  <a:pt x="0" y="0"/>
                </a:moveTo>
                <a:cubicBezTo>
                  <a:pt x="91159" y="100338"/>
                  <a:pt x="160531" y="140127"/>
                  <a:pt x="208116" y="171266"/>
                </a:cubicBezTo>
                <a:cubicBezTo>
                  <a:pt x="305008" y="233545"/>
                  <a:pt x="325648" y="275641"/>
                  <a:pt x="337114" y="308510"/>
                </a:cubicBezTo>
                <a:cubicBezTo>
                  <a:pt x="290675" y="241618"/>
                  <a:pt x="228756" y="221435"/>
                  <a:pt x="181171" y="189143"/>
                </a:cubicBezTo>
                <a:cubicBezTo>
                  <a:pt x="35547" y="97454"/>
                  <a:pt x="6307" y="27102"/>
                  <a:pt x="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Karla"/>
              <a:ea typeface="Karla"/>
              <a:cs typeface="Karla"/>
              <a:sym typeface="Karla"/>
            </a:endParaRPr>
          </a:p>
        </p:txBody>
      </p:sp>
      <p:grpSp>
        <p:nvGrpSpPr>
          <p:cNvPr id="15" name="Google Shape;15;p1"/>
          <p:cNvGrpSpPr/>
          <p:nvPr/>
        </p:nvGrpSpPr>
        <p:grpSpPr>
          <a:xfrm>
            <a:off x="0" y="165548"/>
            <a:ext cx="1386998" cy="270289"/>
            <a:chOff x="0" y="165548"/>
            <a:chExt cx="1386998" cy="270289"/>
          </a:xfrm>
        </p:grpSpPr>
        <p:sp>
          <p:nvSpPr>
            <p:cNvPr id="16" name="Google Shape;16;p1"/>
            <p:cNvSpPr/>
            <p:nvPr/>
          </p:nvSpPr>
          <p:spPr>
            <a:xfrm>
              <a:off x="0" y="165548"/>
              <a:ext cx="262851" cy="270289"/>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grpSp>
          <p:nvGrpSpPr>
            <p:cNvPr id="17" name="Google Shape;17;p1"/>
            <p:cNvGrpSpPr/>
            <p:nvPr/>
          </p:nvGrpSpPr>
          <p:grpSpPr>
            <a:xfrm>
              <a:off x="290556" y="165548"/>
              <a:ext cx="1096442" cy="270289"/>
              <a:chOff x="575009" y="2399353"/>
              <a:chExt cx="2305674" cy="557505"/>
            </a:xfrm>
          </p:grpSpPr>
          <p:sp>
            <p:nvSpPr>
              <p:cNvPr id="18" name="Google Shape;18;p1"/>
              <p:cNvSpPr/>
              <p:nvPr/>
            </p:nvSpPr>
            <p:spPr>
              <a:xfrm>
                <a:off x="575009" y="2399353"/>
                <a:ext cx="2305674" cy="557505"/>
              </a:xfrm>
              <a:prstGeom prst="rect">
                <a:avLst/>
              </a:prstGeom>
              <a:solidFill>
                <a:srgbClr val="EB39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Karla"/>
                  <a:buNone/>
                </a:pPr>
                <a:endParaRPr sz="1100" b="0" i="0" u="none" strike="noStrike" cap="none">
                  <a:solidFill>
                    <a:srgbClr val="FFFFFF"/>
                  </a:solidFill>
                  <a:latin typeface="Calibri"/>
                  <a:ea typeface="Calibri"/>
                  <a:cs typeface="Calibri"/>
                  <a:sym typeface="Calibri"/>
                </a:endParaRPr>
              </a:p>
            </p:txBody>
          </p:sp>
          <p:pic>
            <p:nvPicPr>
              <p:cNvPr id="19" name="Google Shape;19;p1"/>
              <p:cNvPicPr preferRelativeResize="0"/>
              <p:nvPr/>
            </p:nvPicPr>
            <p:blipFill rotWithShape="1">
              <a:blip r:embed="rId22">
                <a:alphaModFix/>
              </a:blip>
              <a:srcRect/>
              <a:stretch/>
            </p:blipFill>
            <p:spPr>
              <a:xfrm>
                <a:off x="726194" y="2559938"/>
                <a:ext cx="1920644" cy="338938"/>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867">
          <p15:clr>
            <a:srgbClr val="F26B43"/>
          </p15:clr>
        </p15:guide>
        <p15:guide id="2" pos="5593">
          <p15:clr>
            <a:srgbClr val="F26B43"/>
          </p15:clr>
        </p15:guide>
        <p15:guide id="3" orient="horz" pos="2875">
          <p15:clr>
            <a:srgbClr val="F26B43"/>
          </p15:clr>
        </p15:guide>
        <p15:guide id="4" pos="172">
          <p15:clr>
            <a:srgbClr val="F26B43"/>
          </p15:clr>
        </p15:guide>
        <p15:guide id="5" orient="horz" pos="797">
          <p15:clr>
            <a:srgbClr val="F26B43"/>
          </p15:clr>
        </p15:guide>
        <p15:guide id="6" orient="horz" pos="34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hyperlink" Target="https://buf.build" TargetMode="External"/><Relationship Id="rId3" Type="http://schemas.openxmlformats.org/officeDocument/2006/relationships/hyperlink" Target="https://commons.wikimedia.org/w/index.php?curid=31673524" TargetMode="External"/><Relationship Id="rId7" Type="http://schemas.openxmlformats.org/officeDocument/2006/relationships/hyperlink" Target="https://github.com/soheilhy/cmux"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grpc-ecosystem/grpc-gateway" TargetMode="External"/><Relationship Id="rId5" Type="http://schemas.openxmlformats.org/officeDocument/2006/relationships/hyperlink" Target="https://github.com/theory/pg-semver" TargetMode="External"/><Relationship Id="rId4" Type="http://schemas.openxmlformats.org/officeDocument/2006/relationships/hyperlink" Target="https://www.vecteezy.com/free-vector/histor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1"/>
          <p:cNvSpPr txBox="1">
            <a:spLocks noGrp="1"/>
          </p:cNvSpPr>
          <p:nvPr>
            <p:ph type="body" idx="1"/>
          </p:nvPr>
        </p:nvSpPr>
        <p:spPr>
          <a:xfrm>
            <a:off x="478427" y="4114056"/>
            <a:ext cx="5362259" cy="411290"/>
          </a:xfrm>
          <a:prstGeom prst="rect">
            <a:avLst/>
          </a:prstGeom>
          <a:noFill/>
          <a:ln>
            <a:noFill/>
          </a:ln>
        </p:spPr>
        <p:txBody>
          <a:bodyPr spcFirstLastPara="1" wrap="square" lIns="108000" tIns="45700" rIns="91425" bIns="45700" anchor="t" anchorCtr="0">
            <a:noAutofit/>
          </a:bodyPr>
          <a:lstStyle/>
          <a:p>
            <a:pPr marL="0" lvl="0" indent="0" algn="l" rtl="0">
              <a:lnSpc>
                <a:spcPct val="90000"/>
              </a:lnSpc>
              <a:spcBef>
                <a:spcPts val="0"/>
              </a:spcBef>
              <a:spcAft>
                <a:spcPts val="0"/>
              </a:spcAft>
              <a:buSzPts val="1400"/>
              <a:buNone/>
            </a:pPr>
            <a:r>
              <a:rPr lang="en-US"/>
              <a:t>Go Modules Dependency Management at Scale</a:t>
            </a:r>
            <a:endParaRPr/>
          </a:p>
        </p:txBody>
      </p:sp>
      <p:sp>
        <p:nvSpPr>
          <p:cNvPr id="237" name="Google Shape;237;p21"/>
          <p:cNvSpPr txBox="1">
            <a:spLocks noGrp="1"/>
          </p:cNvSpPr>
          <p:nvPr>
            <p:ph type="title"/>
          </p:nvPr>
        </p:nvSpPr>
        <p:spPr>
          <a:xfrm>
            <a:off x="474959" y="1935355"/>
            <a:ext cx="5357082" cy="188745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200"/>
              <a:buFont typeface="Questrial"/>
              <a:buNone/>
            </a:pPr>
            <a:r>
              <a:rPr lang="en-US"/>
              <a:t>Kraken Wrangling for Dummies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body" idx="1"/>
          </p:nvPr>
        </p:nvSpPr>
        <p:spPr>
          <a:xfrm>
            <a:off x="4381500" y="995375"/>
            <a:ext cx="4305300" cy="37719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ct val="100000"/>
              <a:buNone/>
            </a:pPr>
            <a:r>
              <a:rPr lang="en-US" dirty="0"/>
              <a:t>PostgreSQL instead of an actual Graph DB because …</a:t>
            </a:r>
            <a:endParaRPr dirty="0"/>
          </a:p>
          <a:p>
            <a:pPr marL="180975" lvl="0" indent="-79375" algn="l" rtl="0">
              <a:lnSpc>
                <a:spcPct val="95000"/>
              </a:lnSpc>
              <a:spcBef>
                <a:spcPts val="0"/>
              </a:spcBef>
              <a:spcAft>
                <a:spcPts val="0"/>
              </a:spcAft>
              <a:buSzPct val="100000"/>
              <a:buNone/>
            </a:pPr>
            <a:endParaRPr dirty="0"/>
          </a:p>
          <a:p>
            <a:pPr marL="638175" lvl="0" indent="-79375" algn="l" rtl="0">
              <a:spcBef>
                <a:spcPts val="0"/>
              </a:spcBef>
              <a:spcAft>
                <a:spcPts val="0"/>
              </a:spcAft>
              <a:buSzPct val="100000"/>
              <a:buNone/>
            </a:pPr>
            <a:r>
              <a:rPr lang="en-US" dirty="0">
                <a:solidFill>
                  <a:schemeClr val="dk1"/>
                </a:solidFill>
              </a:rPr>
              <a:t>We had existing infra for running PostgreSQL</a:t>
            </a:r>
            <a:endParaRPr dirty="0">
              <a:solidFill>
                <a:schemeClr val="dk1"/>
              </a:solidFill>
            </a:endParaRPr>
          </a:p>
          <a:p>
            <a:pPr marL="638175" lvl="0" indent="-79375" algn="l" rtl="0">
              <a:spcBef>
                <a:spcPts val="0"/>
              </a:spcBef>
              <a:spcAft>
                <a:spcPts val="0"/>
              </a:spcAft>
              <a:buSzPct val="100000"/>
              <a:buNone/>
            </a:pPr>
            <a:endParaRPr dirty="0">
              <a:solidFill>
                <a:schemeClr val="dk1"/>
              </a:solidFill>
            </a:endParaRPr>
          </a:p>
          <a:p>
            <a:pPr marL="638175" lvl="0" indent="-79375" algn="l" rtl="0">
              <a:spcBef>
                <a:spcPts val="0"/>
              </a:spcBef>
              <a:spcAft>
                <a:spcPts val="0"/>
              </a:spcAft>
              <a:buClr>
                <a:schemeClr val="dk2"/>
              </a:buClr>
              <a:buSzPct val="100000"/>
              <a:buFont typeface="Arial"/>
              <a:buNone/>
            </a:pPr>
            <a:r>
              <a:rPr lang="en-US" dirty="0">
                <a:solidFill>
                  <a:schemeClr val="dk1"/>
                </a:solidFill>
              </a:rPr>
              <a:t>The data model is very simple, really just 2 vertices and 2 edges</a:t>
            </a:r>
            <a:endParaRPr dirty="0">
              <a:solidFill>
                <a:schemeClr val="dk1"/>
              </a:solidFill>
            </a:endParaRPr>
          </a:p>
          <a:p>
            <a:pPr marL="638175" lvl="0" indent="-79375" algn="l" rtl="0">
              <a:lnSpc>
                <a:spcPct val="95000"/>
              </a:lnSpc>
              <a:spcBef>
                <a:spcPts val="0"/>
              </a:spcBef>
              <a:spcAft>
                <a:spcPts val="0"/>
              </a:spcAft>
              <a:buSzPct val="100000"/>
              <a:buNone/>
            </a:pPr>
            <a:endParaRPr lang="en-US" dirty="0"/>
          </a:p>
          <a:p>
            <a:pPr marL="638175" lvl="0" indent="-79375" algn="l" rtl="0">
              <a:lnSpc>
                <a:spcPct val="95000"/>
              </a:lnSpc>
              <a:spcBef>
                <a:spcPts val="0"/>
              </a:spcBef>
              <a:spcAft>
                <a:spcPts val="0"/>
              </a:spcAft>
              <a:buSzPct val="100000"/>
              <a:buNone/>
            </a:pPr>
            <a:r>
              <a:rPr lang="en-US" dirty="0"/>
              <a:t>We have several teams that have built on top of "real" graph databases and their opinions were YAGNI</a:t>
            </a:r>
          </a:p>
          <a:p>
            <a:pPr marL="638175" lvl="0" indent="-79375" algn="l" rtl="0">
              <a:lnSpc>
                <a:spcPct val="95000"/>
              </a:lnSpc>
              <a:spcBef>
                <a:spcPts val="0"/>
              </a:spcBef>
              <a:spcAft>
                <a:spcPts val="0"/>
              </a:spcAft>
              <a:buSzPct val="100000"/>
              <a:buNone/>
            </a:pPr>
            <a:endParaRPr lang="en-US" dirty="0"/>
          </a:p>
          <a:p>
            <a:pPr marL="638175" lvl="0" indent="-79375" algn="l" rtl="0">
              <a:lnSpc>
                <a:spcPct val="95000"/>
              </a:lnSpc>
              <a:spcBef>
                <a:spcPts val="0"/>
              </a:spcBef>
              <a:spcAft>
                <a:spcPts val="0"/>
              </a:spcAft>
              <a:buSzPct val="100000"/>
              <a:buNone/>
            </a:pPr>
            <a:r>
              <a:rPr lang="en-US" dirty="0"/>
              <a:t>"You don't use a bazooka to swat flies"</a:t>
            </a:r>
            <a:endParaRPr dirty="0"/>
          </a:p>
        </p:txBody>
      </p:sp>
      <p:sp>
        <p:nvSpPr>
          <p:cNvPr id="309" name="Google Shape;309;p29"/>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The Database</a:t>
            </a:r>
            <a:endParaRPr/>
          </a:p>
        </p:txBody>
      </p:sp>
      <p:sp>
        <p:nvSpPr>
          <p:cNvPr id="310" name="Google Shape;310;p29"/>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29"/>
          <p:cNvPicPr preferRelativeResize="0"/>
          <p:nvPr/>
        </p:nvPicPr>
        <p:blipFill>
          <a:blip r:embed="rId3">
            <a:alphaModFix/>
          </a:blip>
          <a:stretch>
            <a:fillRect/>
          </a:stretch>
        </p:blipFill>
        <p:spPr>
          <a:xfrm>
            <a:off x="442950" y="1014500"/>
            <a:ext cx="3781525" cy="3252700"/>
          </a:xfrm>
          <a:prstGeom prst="rect">
            <a:avLst/>
          </a:prstGeom>
          <a:noFill/>
          <a:ln w="19050" cap="flat" cmpd="sng">
            <a:solidFill>
              <a:schemeClr val="accent1"/>
            </a:solidFill>
            <a:prstDash val="solid"/>
            <a:round/>
            <a:headEnd type="none" w="sm" len="sm"/>
            <a:tailEnd type="none" w="sm" len="sm"/>
          </a:ln>
        </p:spPr>
      </p:pic>
      <p:pic>
        <p:nvPicPr>
          <p:cNvPr id="312" name="Google Shape;312;p29"/>
          <p:cNvPicPr preferRelativeResize="0"/>
          <p:nvPr/>
        </p:nvPicPr>
        <p:blipFill>
          <a:blip r:embed="rId4">
            <a:alphaModFix/>
          </a:blip>
          <a:stretch>
            <a:fillRect/>
          </a:stretch>
        </p:blipFill>
        <p:spPr>
          <a:xfrm>
            <a:off x="2747974" y="1352550"/>
            <a:ext cx="950950" cy="981075"/>
          </a:xfrm>
          <a:prstGeom prst="rect">
            <a:avLst/>
          </a:prstGeom>
          <a:noFill/>
          <a:ln>
            <a:noFill/>
          </a:ln>
        </p:spPr>
      </p:pic>
      <p:pic>
        <p:nvPicPr>
          <p:cNvPr id="313" name="Google Shape;313;p29"/>
          <p:cNvPicPr preferRelativeResize="0"/>
          <p:nvPr/>
        </p:nvPicPr>
        <p:blipFill>
          <a:blip r:embed="rId5">
            <a:alphaModFix/>
          </a:blip>
          <a:stretch>
            <a:fillRect/>
          </a:stretch>
        </p:blipFill>
        <p:spPr>
          <a:xfrm>
            <a:off x="2381250" y="2786074"/>
            <a:ext cx="1143025" cy="571500"/>
          </a:xfrm>
          <a:prstGeom prst="rect">
            <a:avLst/>
          </a:prstGeom>
          <a:noFill/>
          <a:ln>
            <a:noFill/>
          </a:ln>
        </p:spPr>
      </p:pic>
      <p:pic>
        <p:nvPicPr>
          <p:cNvPr id="316" name="Google Shape;316;p29"/>
          <p:cNvPicPr preferRelativeResize="0"/>
          <p:nvPr/>
        </p:nvPicPr>
        <p:blipFill>
          <a:blip r:embed="rId6">
            <a:alphaModFix/>
          </a:blip>
          <a:stretch>
            <a:fillRect/>
          </a:stretch>
        </p:blipFill>
        <p:spPr>
          <a:xfrm>
            <a:off x="3253765" y="3258352"/>
            <a:ext cx="950950" cy="702600"/>
          </a:xfrm>
          <a:prstGeom prst="rect">
            <a:avLst/>
          </a:prstGeom>
          <a:noFill/>
          <a:ln>
            <a:noFill/>
          </a:ln>
        </p:spPr>
      </p:pic>
      <p:pic>
        <p:nvPicPr>
          <p:cNvPr id="315" name="Google Shape;315;p29"/>
          <p:cNvPicPr preferRelativeResize="0"/>
          <p:nvPr/>
        </p:nvPicPr>
        <p:blipFill>
          <a:blip r:embed="rId7">
            <a:alphaModFix/>
          </a:blip>
          <a:stretch>
            <a:fillRect/>
          </a:stretch>
        </p:blipFill>
        <p:spPr>
          <a:xfrm>
            <a:off x="2461240" y="3760717"/>
            <a:ext cx="975075" cy="300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0"/>
          <p:cNvSpPr txBox="1">
            <a:spLocks noGrp="1"/>
          </p:cNvSpPr>
          <p:nvPr>
            <p:ph type="body" idx="1"/>
          </p:nvPr>
        </p:nvSpPr>
        <p:spPr>
          <a:xfrm>
            <a:off x="4095750" y="1376375"/>
            <a:ext cx="4824300" cy="936519"/>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The </a:t>
            </a:r>
            <a:r>
              <a:rPr lang="en-US" dirty="0">
                <a:latin typeface="Consolas"/>
                <a:ea typeface="Consolas"/>
                <a:cs typeface="Consolas"/>
                <a:sym typeface="Consolas"/>
              </a:rPr>
              <a:t>Module</a:t>
            </a:r>
            <a:r>
              <a:rPr lang="en-US" dirty="0"/>
              <a:t> table is a reference to a module, identified by its path, like </a:t>
            </a:r>
            <a:r>
              <a:rPr lang="en-US" dirty="0" err="1">
                <a:latin typeface="Consolas"/>
                <a:ea typeface="Consolas"/>
                <a:cs typeface="Consolas"/>
                <a:sym typeface="Consolas"/>
              </a:rPr>
              <a:t>github.com</a:t>
            </a:r>
            <a:r>
              <a:rPr lang="en-US" dirty="0">
                <a:latin typeface="Consolas"/>
                <a:ea typeface="Consolas"/>
                <a:cs typeface="Consolas"/>
                <a:sym typeface="Consolas"/>
              </a:rPr>
              <a:t>/CrowdStrike/</a:t>
            </a:r>
            <a:r>
              <a:rPr lang="en-US" dirty="0" err="1">
                <a:latin typeface="Consolas"/>
                <a:ea typeface="Consolas"/>
                <a:cs typeface="Consolas"/>
                <a:sym typeface="Consolas"/>
              </a:rPr>
              <a:t>perseus</a:t>
            </a:r>
            <a:endParaRPr dirty="0"/>
          </a:p>
        </p:txBody>
      </p:sp>
      <p:sp>
        <p:nvSpPr>
          <p:cNvPr id="322" name="Google Shape;322;p30"/>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Perseus Data Model</a:t>
            </a:r>
            <a:endParaRPr/>
          </a:p>
        </p:txBody>
      </p:sp>
      <p:sp>
        <p:nvSpPr>
          <p:cNvPr id="323" name="Google Shape;323;p30"/>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0"/>
          <p:cNvPicPr preferRelativeResize="0"/>
          <p:nvPr/>
        </p:nvPicPr>
        <p:blipFill>
          <a:blip r:embed="rId3">
            <a:alphaModFix/>
          </a:blip>
          <a:stretch>
            <a:fillRect/>
          </a:stretch>
        </p:blipFill>
        <p:spPr>
          <a:xfrm>
            <a:off x="152400" y="1405030"/>
            <a:ext cx="3895727" cy="1863541"/>
          </a:xfrm>
          <a:prstGeom prst="rect">
            <a:avLst/>
          </a:prstGeom>
          <a:noFill/>
          <a:ln w="19050" cap="flat" cmpd="sng">
            <a:solidFill>
              <a:schemeClr val="accent1"/>
            </a:solidFill>
            <a:prstDash val="solid"/>
            <a:round/>
            <a:headEnd type="none" w="sm" len="sm"/>
            <a:tailEnd type="none" w="sm" len="sm"/>
          </a:ln>
        </p:spPr>
      </p:pic>
      <p:sp>
        <p:nvSpPr>
          <p:cNvPr id="2" name="TextBox 1">
            <a:extLst>
              <a:ext uri="{FF2B5EF4-FFF2-40B4-BE49-F238E27FC236}">
                <a16:creationId xmlns:a16="http://schemas.microsoft.com/office/drawing/2014/main" id="{C18B2BE5-9659-285A-D7D5-C96F9F7011EF}"/>
              </a:ext>
            </a:extLst>
          </p:cNvPr>
          <p:cNvSpPr txBox="1"/>
          <p:nvPr/>
        </p:nvSpPr>
        <p:spPr>
          <a:xfrm>
            <a:off x="4048127" y="2443523"/>
            <a:ext cx="4830830" cy="560153"/>
          </a:xfrm>
          <a:prstGeom prst="rect">
            <a:avLst/>
          </a:prstGeom>
          <a:noFill/>
        </p:spPr>
        <p:txBody>
          <a:bodyPr wrap="square" rtlCol="0">
            <a:spAutoFit/>
          </a:bodyPr>
          <a:lstStyle/>
          <a:p>
            <a:pPr marL="180975" lvl="0" indent="-79375" algn="l" rtl="0">
              <a:lnSpc>
                <a:spcPct val="95000"/>
              </a:lnSpc>
              <a:spcBef>
                <a:spcPts val="0"/>
              </a:spcBef>
              <a:spcAft>
                <a:spcPts val="0"/>
              </a:spcAft>
              <a:buSzPts val="1600"/>
              <a:buNone/>
            </a:pPr>
            <a:r>
              <a:rPr lang="en-US" sz="1600" dirty="0" err="1">
                <a:solidFill>
                  <a:schemeClr val="tx2"/>
                </a:solidFill>
                <a:latin typeface="Consolas" panose="020B0609020204030204" pitchFamily="49" charset="0"/>
                <a:ea typeface="Karla" pitchFamily="2" charset="0"/>
                <a:cs typeface="Consolas" panose="020B0609020204030204" pitchFamily="49" charset="0"/>
                <a:sym typeface="Consolas"/>
              </a:rPr>
              <a:t>ModuleVersion</a:t>
            </a:r>
            <a:r>
              <a:rPr lang="en-US" sz="1600" dirty="0">
                <a:solidFill>
                  <a:schemeClr val="tx2"/>
                </a:solidFill>
                <a:latin typeface="Karla" pitchFamily="2" charset="0"/>
                <a:ea typeface="Karla" pitchFamily="2" charset="0"/>
              </a:rPr>
              <a:t> is a reference to </a:t>
            </a:r>
            <a:r>
              <a:rPr lang="en-US" sz="1600" dirty="0">
                <a:solidFill>
                  <a:schemeClr val="tx2"/>
                </a:solidFill>
                <a:latin typeface="Karla" pitchFamily="2" charset="0"/>
                <a:ea typeface="Karla" pitchFamily="2" charset="0"/>
                <a:cs typeface="Consolas"/>
                <a:sym typeface="Consolas"/>
              </a:rPr>
              <a:t>Module</a:t>
            </a:r>
            <a:r>
              <a:rPr lang="en-US" sz="1600" dirty="0">
                <a:solidFill>
                  <a:schemeClr val="tx2"/>
                </a:solidFill>
                <a:latin typeface="Karla" pitchFamily="2" charset="0"/>
                <a:ea typeface="Karla" pitchFamily="2" charset="0"/>
              </a:rPr>
              <a:t> and a semantic version</a:t>
            </a:r>
          </a:p>
        </p:txBody>
      </p:sp>
      <p:sp>
        <p:nvSpPr>
          <p:cNvPr id="3" name="TextBox 2">
            <a:extLst>
              <a:ext uri="{FF2B5EF4-FFF2-40B4-BE49-F238E27FC236}">
                <a16:creationId xmlns:a16="http://schemas.microsoft.com/office/drawing/2014/main" id="{4E1EB810-F973-4A77-97FD-97094CFBA345}"/>
              </a:ext>
            </a:extLst>
          </p:cNvPr>
          <p:cNvSpPr txBox="1"/>
          <p:nvPr/>
        </p:nvSpPr>
        <p:spPr>
          <a:xfrm>
            <a:off x="4054656" y="3284349"/>
            <a:ext cx="4720509" cy="794064"/>
          </a:xfrm>
          <a:prstGeom prst="rect">
            <a:avLst/>
          </a:prstGeom>
          <a:noFill/>
        </p:spPr>
        <p:txBody>
          <a:bodyPr wrap="square" rtlCol="0">
            <a:spAutoFit/>
          </a:bodyPr>
          <a:lstStyle/>
          <a:p>
            <a:pPr marL="180975" lvl="0" indent="-79375" algn="l" rtl="0">
              <a:lnSpc>
                <a:spcPct val="95000"/>
              </a:lnSpc>
              <a:spcBef>
                <a:spcPts val="0"/>
              </a:spcBef>
              <a:spcAft>
                <a:spcPts val="0"/>
              </a:spcAft>
              <a:buSzPts val="1600"/>
              <a:buNone/>
            </a:pPr>
            <a:r>
              <a:rPr lang="en-US" sz="1600" dirty="0" err="1">
                <a:solidFill>
                  <a:schemeClr val="tx2"/>
                </a:solidFill>
                <a:latin typeface="Consolas" panose="020B0609020204030204" pitchFamily="49" charset="0"/>
                <a:ea typeface="Karla" pitchFamily="2" charset="0"/>
                <a:cs typeface="Consolas" panose="020B0609020204030204" pitchFamily="49" charset="0"/>
                <a:sym typeface="Consolas"/>
              </a:rPr>
              <a:t>ModuleDependency</a:t>
            </a:r>
            <a:r>
              <a:rPr lang="en-US" sz="1600" dirty="0">
                <a:solidFill>
                  <a:schemeClr val="tx2"/>
                </a:solidFill>
                <a:latin typeface="Karla" pitchFamily="2" charset="0"/>
                <a:ea typeface="Karla" pitchFamily="2" charset="0"/>
              </a:rPr>
              <a:t> is many-to-many join table, effectively an edge, between two </a:t>
            </a:r>
            <a:r>
              <a:rPr lang="en-US" sz="1600" dirty="0" err="1">
                <a:solidFill>
                  <a:schemeClr val="tx2"/>
                </a:solidFill>
                <a:latin typeface="Consolas" panose="020B0609020204030204" pitchFamily="49" charset="0"/>
                <a:ea typeface="Karla" pitchFamily="2" charset="0"/>
                <a:cs typeface="Consolas" panose="020B0609020204030204" pitchFamily="49" charset="0"/>
                <a:sym typeface="Consolas"/>
              </a:rPr>
              <a:t>ModuleVersion</a:t>
            </a:r>
            <a:r>
              <a:rPr lang="en-US" sz="1600" dirty="0">
                <a:solidFill>
                  <a:schemeClr val="tx2"/>
                </a:solidFill>
                <a:latin typeface="Karla" pitchFamily="2" charset="0"/>
                <a:ea typeface="Karla" pitchFamily="2" charset="0"/>
              </a:rPr>
              <a:t> records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body" idx="1"/>
          </p:nvPr>
        </p:nvSpPr>
        <p:spPr>
          <a:xfrm>
            <a:off x="290550" y="1376375"/>
            <a:ext cx="4376700" cy="31878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Comparing and sorting by semantic version requires special logic</a:t>
            </a:r>
            <a:endParaRPr dirty="0"/>
          </a:p>
          <a:p>
            <a:pPr marL="180975" lvl="0" indent="-79375" algn="l" rtl="0">
              <a:lnSpc>
                <a:spcPct val="95000"/>
              </a:lnSpc>
              <a:spcBef>
                <a:spcPts val="0"/>
              </a:spcBef>
              <a:spcAft>
                <a:spcPts val="0"/>
              </a:spcAft>
              <a:buSzPts val="1600"/>
              <a:buNone/>
            </a:pPr>
            <a:endParaRPr dirty="0"/>
          </a:p>
          <a:p>
            <a:pPr marL="101600" lvl="0" indent="0" algn="l" rtl="0">
              <a:lnSpc>
                <a:spcPct val="95000"/>
              </a:lnSpc>
              <a:spcBef>
                <a:spcPts val="0"/>
              </a:spcBef>
              <a:spcAft>
                <a:spcPts val="0"/>
              </a:spcAft>
              <a:buSzPts val="1600"/>
              <a:buNone/>
            </a:pPr>
            <a:r>
              <a:rPr lang="en-US" dirty="0"/>
              <a:t>Perseus needs to do that … a lot</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We used the </a:t>
            </a:r>
            <a:r>
              <a:rPr lang="en-US" sz="1400" dirty="0" err="1">
                <a:latin typeface="Consolas"/>
                <a:ea typeface="Consolas"/>
                <a:cs typeface="Consolas"/>
                <a:sym typeface="Consolas"/>
              </a:rPr>
              <a:t>pg-semver</a:t>
            </a:r>
            <a:r>
              <a:rPr lang="en-US" dirty="0"/>
              <a:t> PostgreSQL extension so that things “just work”</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Also created a secondary index on module ID + version for query performance</a:t>
            </a:r>
            <a:endParaRPr dirty="0"/>
          </a:p>
        </p:txBody>
      </p:sp>
      <p:sp>
        <p:nvSpPr>
          <p:cNvPr id="330" name="Google Shape;330;p31"/>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Perseus Data Model</a:t>
            </a:r>
            <a:endParaRPr/>
          </a:p>
          <a:p>
            <a:pPr marL="0" lvl="0" indent="0" algn="ctr" rtl="0">
              <a:spcBef>
                <a:spcPts val="0"/>
              </a:spcBef>
              <a:spcAft>
                <a:spcPts val="0"/>
              </a:spcAft>
              <a:buClr>
                <a:schemeClr val="lt1"/>
              </a:buClr>
              <a:buSzPts val="1800"/>
              <a:buFont typeface="Questrial"/>
              <a:buNone/>
            </a:pPr>
            <a:r>
              <a:rPr lang="en-US"/>
              <a:t>(cont.)</a:t>
            </a:r>
            <a:endParaRPr/>
          </a:p>
        </p:txBody>
      </p:sp>
      <p:sp>
        <p:nvSpPr>
          <p:cNvPr id="331" name="Google Shape;331;p31"/>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B46D344-9DD7-0D62-6CA9-938885CC3EA1}"/>
              </a:ext>
            </a:extLst>
          </p:cNvPr>
          <p:cNvPicPr>
            <a:picLocks noChangeAspect="1"/>
          </p:cNvPicPr>
          <p:nvPr/>
        </p:nvPicPr>
        <p:blipFill>
          <a:blip r:embed="rId3"/>
          <a:stretch>
            <a:fillRect/>
          </a:stretch>
        </p:blipFill>
        <p:spPr>
          <a:xfrm>
            <a:off x="5094513" y="1205389"/>
            <a:ext cx="3758929" cy="3358785"/>
          </a:xfrm>
          <a:prstGeom prst="rect">
            <a:avLst/>
          </a:prstGeom>
          <a:ln w="12700">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txBox="1">
            <a:spLocks noGrp="1"/>
          </p:cNvSpPr>
          <p:nvPr>
            <p:ph type="body" idx="1"/>
          </p:nvPr>
        </p:nvSpPr>
        <p:spPr>
          <a:xfrm>
            <a:off x="290556" y="1376363"/>
            <a:ext cx="8588332" cy="3187699"/>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Ships as a single binary that is both the server and a CLI to interact with it</a:t>
            </a:r>
          </a:p>
          <a:p>
            <a:pPr marL="180975" lvl="0" indent="-79375" algn="l" rtl="0">
              <a:lnSpc>
                <a:spcPct val="95000"/>
              </a:lnSpc>
              <a:spcBef>
                <a:spcPts val="0"/>
              </a:spcBef>
              <a:spcAft>
                <a:spcPts val="0"/>
              </a:spcAft>
              <a:buSzPts val="1600"/>
              <a:buNone/>
            </a:pPr>
            <a:r>
              <a:rPr lang="en-US" dirty="0"/>
              <a:t>- h/t to </a:t>
            </a:r>
            <a:r>
              <a:rPr lang="en-US" dirty="0" err="1"/>
              <a:t>Hashicorp</a:t>
            </a:r>
            <a:r>
              <a:rPr lang="en-US" dirty="0"/>
              <a:t> for the pattern</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The server exposes a </a:t>
            </a:r>
            <a:r>
              <a:rPr lang="en-US" dirty="0" err="1"/>
              <a:t>gRPC</a:t>
            </a:r>
            <a:r>
              <a:rPr lang="en-US" dirty="0"/>
              <a:t> API, along with a RESTful API via </a:t>
            </a:r>
            <a:r>
              <a:rPr lang="en-US" dirty="0" err="1">
                <a:latin typeface="Consolas"/>
                <a:ea typeface="Consolas"/>
                <a:cs typeface="Consolas"/>
                <a:sym typeface="Consolas"/>
              </a:rPr>
              <a:t>grpc</a:t>
            </a:r>
            <a:r>
              <a:rPr lang="en-US" dirty="0">
                <a:latin typeface="Consolas"/>
                <a:ea typeface="Consolas"/>
                <a:cs typeface="Consolas"/>
                <a:sym typeface="Consolas"/>
              </a:rPr>
              <a:t>-gateway</a:t>
            </a:r>
            <a:endParaRPr dirty="0">
              <a:latin typeface="Consolas"/>
              <a:ea typeface="Consolas"/>
              <a:cs typeface="Consolas"/>
              <a:sym typeface="Consolas"/>
            </a:endParaRPr>
          </a:p>
          <a:p>
            <a:pPr marL="457200" lvl="0" indent="-342900" algn="l" rtl="0">
              <a:lnSpc>
                <a:spcPct val="95000"/>
              </a:lnSpc>
              <a:spcBef>
                <a:spcPts val="0"/>
              </a:spcBef>
              <a:spcAft>
                <a:spcPts val="0"/>
              </a:spcAft>
              <a:buSzPts val="1800"/>
              <a:buChar char="-"/>
            </a:pPr>
            <a:r>
              <a:rPr lang="en-US" dirty="0"/>
              <a:t>Uses </a:t>
            </a:r>
            <a:r>
              <a:rPr lang="en-US" dirty="0" err="1">
                <a:latin typeface="Consolas" panose="020B0609020204030204" pitchFamily="49" charset="0"/>
                <a:cs typeface="Consolas" panose="020B0609020204030204" pitchFamily="49" charset="0"/>
              </a:rPr>
              <a:t>github.com</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soheilhy</a:t>
            </a:r>
            <a:r>
              <a:rPr lang="en-US" dirty="0">
                <a:latin typeface="Consolas" panose="020B0609020204030204" pitchFamily="49" charset="0"/>
                <a:cs typeface="Consolas" panose="020B0609020204030204" pitchFamily="49" charset="0"/>
              </a:rPr>
              <a:t>/</a:t>
            </a:r>
            <a:r>
              <a:rPr lang="en-US" dirty="0" err="1">
                <a:latin typeface="Consolas"/>
                <a:ea typeface="Consolas"/>
                <a:cs typeface="Consolas"/>
                <a:sym typeface="Consolas"/>
              </a:rPr>
              <a:t>cmux</a:t>
            </a:r>
            <a:r>
              <a:rPr lang="en-US" dirty="0"/>
              <a:t> to serve both on a single port to make deployment simple</a:t>
            </a:r>
          </a:p>
          <a:p>
            <a:pPr marL="457200" lvl="0" indent="-342900" algn="l" rtl="0">
              <a:lnSpc>
                <a:spcPct val="95000"/>
              </a:lnSpc>
              <a:spcBef>
                <a:spcPts val="0"/>
              </a:spcBef>
              <a:spcAft>
                <a:spcPts val="0"/>
              </a:spcAft>
              <a:buSzPts val="1800"/>
              <a:buChar char="-"/>
            </a:pPr>
            <a:r>
              <a:rPr lang="en-US" dirty="0" err="1">
                <a:latin typeface="Consolas" panose="020B0609020204030204" pitchFamily="49" charset="0"/>
                <a:cs typeface="Consolas" panose="020B0609020204030204" pitchFamily="49" charset="0"/>
              </a:rPr>
              <a:t>perseus</a:t>
            </a:r>
            <a:r>
              <a:rPr lang="en-US" dirty="0">
                <a:latin typeface="Consolas" panose="020B0609020204030204" pitchFamily="49" charset="0"/>
                <a:cs typeface="Consolas" panose="020B0609020204030204" pitchFamily="49" charset="0"/>
              </a:rPr>
              <a:t> server ...</a:t>
            </a:r>
            <a:endParaRPr dirty="0">
              <a:latin typeface="Consolas" panose="020B0609020204030204" pitchFamily="49" charset="0"/>
              <a:cs typeface="Consolas" panose="020B0609020204030204" pitchFamily="49" charset="0"/>
            </a:endParaRPr>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The client provides an </a:t>
            </a:r>
            <a:r>
              <a:rPr lang="en-US" dirty="0">
                <a:latin typeface="Consolas"/>
                <a:ea typeface="Consolas"/>
                <a:cs typeface="Consolas"/>
                <a:sym typeface="Consolas"/>
              </a:rPr>
              <a:t>update</a:t>
            </a:r>
            <a:r>
              <a:rPr lang="en-US" dirty="0"/>
              <a:t> command for modifying the graph and a </a:t>
            </a:r>
            <a:r>
              <a:rPr lang="en-US" dirty="0">
                <a:latin typeface="Consolas"/>
                <a:ea typeface="Consolas"/>
                <a:cs typeface="Consolas"/>
                <a:sym typeface="Consolas"/>
              </a:rPr>
              <a:t>query</a:t>
            </a:r>
            <a:r>
              <a:rPr lang="en-US" dirty="0"/>
              <a:t> command for retrieving data from it</a:t>
            </a:r>
          </a:p>
          <a:p>
            <a:pPr marL="180975" lvl="0" indent="-79375" algn="l" rtl="0">
              <a:lnSpc>
                <a:spcPct val="95000"/>
              </a:lnSpc>
              <a:spcBef>
                <a:spcPts val="0"/>
              </a:spcBef>
              <a:spcAft>
                <a:spcPts val="0"/>
              </a:spcAft>
              <a:buSzPts val="1600"/>
              <a:buNone/>
            </a:pPr>
            <a:r>
              <a:rPr lang="en-US" dirty="0"/>
              <a:t>- </a:t>
            </a:r>
            <a:r>
              <a:rPr lang="en-US" dirty="0" err="1">
                <a:latin typeface="Consolas" panose="020B0609020204030204" pitchFamily="49" charset="0"/>
                <a:cs typeface="Consolas" panose="020B0609020204030204" pitchFamily="49" charset="0"/>
              </a:rPr>
              <a:t>perseus</a:t>
            </a:r>
            <a:r>
              <a:rPr lang="en-US" dirty="0">
                <a:latin typeface="Consolas" panose="020B0609020204030204" pitchFamily="49" charset="0"/>
                <a:cs typeface="Consolas" panose="020B0609020204030204" pitchFamily="49" charset="0"/>
              </a:rPr>
              <a:t> update ...</a:t>
            </a:r>
            <a:r>
              <a:rPr lang="en-US" dirty="0"/>
              <a:t> and </a:t>
            </a:r>
            <a:r>
              <a:rPr lang="en-US" dirty="0" err="1">
                <a:latin typeface="Consolas" panose="020B0609020204030204" pitchFamily="49" charset="0"/>
                <a:cs typeface="Consolas" panose="020B0609020204030204" pitchFamily="49" charset="0"/>
              </a:rPr>
              <a:t>perseus</a:t>
            </a:r>
            <a:r>
              <a:rPr lang="en-US" dirty="0">
                <a:latin typeface="Consolas" panose="020B0609020204030204" pitchFamily="49" charset="0"/>
                <a:cs typeface="Consolas" panose="020B0609020204030204" pitchFamily="49" charset="0"/>
              </a:rPr>
              <a:t> query ...</a:t>
            </a:r>
            <a:endParaRPr dirty="0">
              <a:latin typeface="Consolas" panose="020B0609020204030204" pitchFamily="49" charset="0"/>
              <a:cs typeface="Consolas" panose="020B0609020204030204" pitchFamily="49" charset="0"/>
            </a:endParaRPr>
          </a:p>
        </p:txBody>
      </p:sp>
      <p:sp>
        <p:nvSpPr>
          <p:cNvPr id="338" name="Google Shape;338;p32"/>
          <p:cNvSpPr txBox="1">
            <a:spLocks noGrp="1"/>
          </p:cNvSpPr>
          <p:nvPr>
            <p:ph type="title"/>
          </p:nvPr>
        </p:nvSpPr>
        <p:spPr>
          <a:xfrm>
            <a:off x="290557" y="550030"/>
            <a:ext cx="8588332" cy="70268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Perseus, the Application</a:t>
            </a:r>
            <a:endParaRPr/>
          </a:p>
        </p:txBody>
      </p:sp>
      <p:sp>
        <p:nvSpPr>
          <p:cNvPr id="339" name="Google Shape;339;p32"/>
          <p:cNvSpPr/>
          <p:nvPr/>
        </p:nvSpPr>
        <p:spPr>
          <a:xfrm>
            <a:off x="0" y="159675"/>
            <a:ext cx="140315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body" idx="1"/>
          </p:nvPr>
        </p:nvSpPr>
        <p:spPr>
          <a:xfrm>
            <a:off x="290556" y="1376363"/>
            <a:ext cx="8588400" cy="31878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Implements CRU - no D, for now - operations for manipulating the graph</a:t>
            </a:r>
            <a:endParaRPr dirty="0"/>
          </a:p>
          <a:p>
            <a:pPr marL="457200" lvl="0" indent="-342900" algn="l" rtl="0">
              <a:lnSpc>
                <a:spcPct val="95000"/>
              </a:lnSpc>
              <a:spcBef>
                <a:spcPts val="0"/>
              </a:spcBef>
              <a:spcAft>
                <a:spcPts val="0"/>
              </a:spcAft>
              <a:buSzPts val="1800"/>
              <a:buChar char="-"/>
            </a:pPr>
            <a:r>
              <a:rPr lang="en-US" dirty="0"/>
              <a:t>Add a new module</a:t>
            </a:r>
            <a:endParaRPr dirty="0"/>
          </a:p>
          <a:p>
            <a:pPr marL="457200" lvl="0" indent="-342900" algn="l" rtl="0">
              <a:lnSpc>
                <a:spcPct val="95000"/>
              </a:lnSpc>
              <a:spcBef>
                <a:spcPts val="0"/>
              </a:spcBef>
              <a:spcAft>
                <a:spcPts val="0"/>
              </a:spcAft>
              <a:buSzPts val="1800"/>
              <a:buChar char="-"/>
            </a:pPr>
            <a:r>
              <a:rPr lang="en-US" dirty="0"/>
              <a:t>Add a new module version</a:t>
            </a:r>
            <a:endParaRPr dirty="0"/>
          </a:p>
          <a:p>
            <a:pPr marL="457200" lvl="0" indent="-342900" algn="l" rtl="0">
              <a:lnSpc>
                <a:spcPct val="95000"/>
              </a:lnSpc>
              <a:spcBef>
                <a:spcPts val="0"/>
              </a:spcBef>
              <a:spcAft>
                <a:spcPts val="0"/>
              </a:spcAft>
              <a:buSzPts val="1800"/>
              <a:buChar char="-"/>
            </a:pPr>
            <a:r>
              <a:rPr lang="en-US" dirty="0"/>
              <a:t>Add/Update dependencies for a specified module/version</a:t>
            </a:r>
          </a:p>
          <a:p>
            <a:pPr marL="457200" lvl="0" indent="-342900" algn="l" rtl="0">
              <a:lnSpc>
                <a:spcPct val="95000"/>
              </a:lnSpc>
              <a:spcBef>
                <a:spcPts val="0"/>
              </a:spcBef>
              <a:spcAft>
                <a:spcPts val="0"/>
              </a:spcAft>
              <a:buSzPts val="1800"/>
              <a:buChar char="-"/>
            </a:pPr>
            <a:r>
              <a:rPr lang="en-US" dirty="0"/>
              <a:t>List known modules/module versions</a:t>
            </a:r>
            <a:endParaRPr dirty="0"/>
          </a:p>
          <a:p>
            <a:pPr marL="457200" lvl="0" indent="-342900" algn="l" rtl="0">
              <a:lnSpc>
                <a:spcPct val="95000"/>
              </a:lnSpc>
              <a:spcBef>
                <a:spcPts val="0"/>
              </a:spcBef>
              <a:spcAft>
                <a:spcPts val="0"/>
              </a:spcAft>
              <a:buSzPts val="1800"/>
              <a:buChar char="-"/>
            </a:pPr>
            <a:r>
              <a:rPr lang="en-US" dirty="0"/>
              <a:t>List dependencies/</a:t>
            </a:r>
            <a:r>
              <a:rPr lang="en-US" dirty="0" err="1"/>
              <a:t>dependants</a:t>
            </a:r>
            <a:r>
              <a:rPr lang="en-US" dirty="0"/>
              <a:t> for a specified module/version</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Performs transactional updates against the database, translating API requests into </a:t>
            </a:r>
            <a:r>
              <a:rPr lang="en-US" dirty="0">
                <a:latin typeface="Consolas"/>
                <a:ea typeface="Consolas"/>
                <a:cs typeface="Consolas"/>
                <a:sym typeface="Consolas"/>
              </a:rPr>
              <a:t>UPSERT</a:t>
            </a:r>
            <a:r>
              <a:rPr lang="en-US" dirty="0"/>
              <a:t> operations to avoid duplication</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Clr>
                <a:srgbClr val="000000"/>
              </a:buClr>
              <a:buSzPts val="1600"/>
              <a:buFont typeface="Arial"/>
              <a:buNone/>
            </a:pPr>
            <a:r>
              <a:rPr lang="en-US" dirty="0"/>
              <a:t>Provides a basic web UI for viewing and navigating the graph</a:t>
            </a:r>
          </a:p>
          <a:p>
            <a:pPr marL="180975" lvl="0" indent="-79375" algn="l" rtl="0">
              <a:lnSpc>
                <a:spcPct val="95000"/>
              </a:lnSpc>
              <a:spcBef>
                <a:spcPts val="0"/>
              </a:spcBef>
              <a:spcAft>
                <a:spcPts val="0"/>
              </a:spcAft>
              <a:buClr>
                <a:srgbClr val="000000"/>
              </a:buClr>
              <a:buSzPts val="1600"/>
              <a:buFont typeface="Arial"/>
              <a:buNone/>
            </a:pPr>
            <a:endParaRPr lang="en-US" dirty="0"/>
          </a:p>
          <a:p>
            <a:pPr marL="180975" indent="-79375">
              <a:spcBef>
                <a:spcPts val="0"/>
              </a:spcBef>
              <a:buClr>
                <a:srgbClr val="000000"/>
              </a:buClr>
              <a:buSzPts val="1600"/>
              <a:buNone/>
            </a:pPr>
            <a:r>
              <a:rPr lang="en-US" dirty="0">
                <a:solidFill>
                  <a:schemeClr val="dk1"/>
                </a:solidFill>
              </a:rPr>
              <a:t>Uses </a:t>
            </a:r>
            <a:r>
              <a:rPr lang="en-US" dirty="0" err="1">
                <a:solidFill>
                  <a:schemeClr val="dk1"/>
                </a:solidFill>
              </a:rPr>
              <a:t>Buf</a:t>
            </a:r>
            <a:r>
              <a:rPr lang="en-US" dirty="0">
                <a:solidFill>
                  <a:schemeClr val="dk1"/>
                </a:solidFill>
              </a:rPr>
              <a:t> to generate Go code from the .proto API definition</a:t>
            </a:r>
          </a:p>
        </p:txBody>
      </p:sp>
      <p:sp>
        <p:nvSpPr>
          <p:cNvPr id="345" name="Google Shape;345;p33"/>
          <p:cNvSpPr txBox="1">
            <a:spLocks noGrp="1"/>
          </p:cNvSpPr>
          <p:nvPr>
            <p:ph type="title"/>
          </p:nvPr>
        </p:nvSpPr>
        <p:spPr>
          <a:xfrm>
            <a:off x="290557" y="169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dirty="0"/>
              <a:t>Perseus, the Server</a:t>
            </a:r>
            <a:endParaRPr dirty="0"/>
          </a:p>
          <a:p>
            <a:pPr marL="0" lvl="0" indent="0" algn="ctr" rtl="0">
              <a:spcBef>
                <a:spcPts val="0"/>
              </a:spcBef>
              <a:spcAft>
                <a:spcPts val="0"/>
              </a:spcAft>
              <a:buClr>
                <a:schemeClr val="lt1"/>
              </a:buClr>
              <a:buSzPts val="1800"/>
              <a:buFont typeface="Questrial"/>
              <a:buNone/>
            </a:pPr>
            <a:r>
              <a:rPr lang="en-US" dirty="0"/>
              <a:t>✅ What It Does ✅</a:t>
            </a:r>
            <a:endParaRPr dirty="0"/>
          </a:p>
        </p:txBody>
      </p:sp>
      <p:sp>
        <p:nvSpPr>
          <p:cNvPr id="346" name="Google Shape;346;p33"/>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txBox="1">
            <a:spLocks noGrp="1"/>
          </p:cNvSpPr>
          <p:nvPr>
            <p:ph type="body" idx="1"/>
          </p:nvPr>
        </p:nvSpPr>
        <p:spPr>
          <a:xfrm>
            <a:off x="290557" y="1376363"/>
            <a:ext cx="5564678" cy="3187800"/>
          </a:xfrm>
          <a:prstGeom prst="rect">
            <a:avLst/>
          </a:prstGeom>
          <a:noFill/>
          <a:ln>
            <a:noFill/>
          </a:ln>
        </p:spPr>
        <p:txBody>
          <a:bodyPr spcFirstLastPara="1" wrap="square" lIns="91425" tIns="45700" rIns="91425" bIns="45700" anchor="t" anchorCtr="0">
            <a:normAutofit/>
          </a:bodyPr>
          <a:lstStyle/>
          <a:p>
            <a:pPr marL="180975" lvl="0" indent="-79375" algn="l" rtl="0">
              <a:spcBef>
                <a:spcPts val="0"/>
              </a:spcBef>
              <a:spcAft>
                <a:spcPts val="0"/>
              </a:spcAft>
              <a:buSzPts val="1600"/>
              <a:buNone/>
            </a:pPr>
            <a:r>
              <a:rPr lang="en-US" dirty="0">
                <a:solidFill>
                  <a:schemeClr val="dk1"/>
                </a:solidFill>
              </a:rPr>
              <a:t>Walk the graph</a:t>
            </a:r>
          </a:p>
          <a:p>
            <a:pPr marL="180975" lvl="0" indent="-79375" algn="l" rtl="0">
              <a:spcBef>
                <a:spcPts val="0"/>
              </a:spcBef>
              <a:spcAft>
                <a:spcPts val="0"/>
              </a:spcAft>
              <a:buSzPts val="1600"/>
              <a:buNone/>
            </a:pPr>
            <a:endParaRPr dirty="0">
              <a:solidFill>
                <a:schemeClr val="dk1"/>
              </a:solidFill>
            </a:endParaRPr>
          </a:p>
          <a:p>
            <a:pPr marL="180975" lvl="0" indent="-79375" algn="l" rtl="0">
              <a:spcBef>
                <a:spcPts val="0"/>
              </a:spcBef>
              <a:spcAft>
                <a:spcPts val="0"/>
              </a:spcAft>
              <a:buSzPts val="1600"/>
              <a:buNone/>
            </a:pPr>
            <a:r>
              <a:rPr lang="en-US" dirty="0">
                <a:solidFill>
                  <a:schemeClr val="dk1"/>
                </a:solidFill>
              </a:rPr>
              <a:t>Render the graph</a:t>
            </a:r>
            <a:endParaRPr dirty="0">
              <a:solidFill>
                <a:schemeClr val="dk1"/>
              </a:solidFill>
            </a:endParaRPr>
          </a:p>
          <a:p>
            <a:pPr marL="180975" lvl="0" indent="-79375" algn="l" rtl="0">
              <a:spcBef>
                <a:spcPts val="0"/>
              </a:spcBef>
              <a:spcAft>
                <a:spcPts val="0"/>
              </a:spcAft>
              <a:buSzPts val="1600"/>
              <a:buNone/>
            </a:pPr>
            <a:endParaRPr dirty="0">
              <a:solidFill>
                <a:schemeClr val="dk1"/>
              </a:solidFill>
            </a:endParaRPr>
          </a:p>
          <a:p>
            <a:pPr marL="180975" lvl="0" indent="-79375" algn="l" rtl="0">
              <a:spcBef>
                <a:spcPts val="0"/>
              </a:spcBef>
              <a:spcAft>
                <a:spcPts val="0"/>
              </a:spcAft>
              <a:buSzPts val="1600"/>
              <a:buNone/>
            </a:pPr>
            <a:r>
              <a:rPr lang="en-US" dirty="0">
                <a:solidFill>
                  <a:schemeClr val="dk1"/>
                </a:solidFill>
              </a:rPr>
              <a:t>Not every consumer will want/need the same behavior and visualizations</a:t>
            </a:r>
            <a:endParaRPr dirty="0">
              <a:solidFill>
                <a:schemeClr val="dk1"/>
              </a:solidFill>
            </a:endParaRPr>
          </a:p>
          <a:p>
            <a:pPr marL="180975" lvl="0" indent="-79375" algn="l" rtl="0">
              <a:spcBef>
                <a:spcPts val="0"/>
              </a:spcBef>
              <a:spcAft>
                <a:spcPts val="0"/>
              </a:spcAft>
              <a:buSzPts val="1600"/>
              <a:buNone/>
            </a:pPr>
            <a:endParaRPr dirty="0">
              <a:solidFill>
                <a:schemeClr val="dk1"/>
              </a:solidFill>
            </a:endParaRPr>
          </a:p>
          <a:p>
            <a:pPr marL="180975" lvl="0" indent="-79375" algn="l" rtl="0">
              <a:spcBef>
                <a:spcPts val="0"/>
              </a:spcBef>
              <a:spcAft>
                <a:spcPts val="0"/>
              </a:spcAft>
              <a:buSzPts val="1600"/>
              <a:buNone/>
            </a:pPr>
            <a:r>
              <a:rPr lang="en-US" dirty="0">
                <a:solidFill>
                  <a:schemeClr val="dk1"/>
                </a:solidFill>
              </a:rPr>
              <a:t>K.I.S.S. lets the service avoid code churn</a:t>
            </a:r>
            <a:endParaRPr dirty="0">
              <a:solidFill>
                <a:schemeClr val="dk1"/>
              </a:solidFill>
            </a:endParaRPr>
          </a:p>
        </p:txBody>
      </p:sp>
      <p:sp>
        <p:nvSpPr>
          <p:cNvPr id="352" name="Google Shape;352;p34"/>
          <p:cNvSpPr txBox="1">
            <a:spLocks noGrp="1"/>
          </p:cNvSpPr>
          <p:nvPr>
            <p:ph type="title"/>
          </p:nvPr>
        </p:nvSpPr>
        <p:spPr>
          <a:xfrm>
            <a:off x="290557" y="169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dirty="0"/>
              <a:t>Perseus, the Server</a:t>
            </a:r>
            <a:endParaRPr dirty="0"/>
          </a:p>
          <a:p>
            <a:pPr marL="0" lvl="0" indent="0" algn="ctr" rtl="0">
              <a:spcBef>
                <a:spcPts val="0"/>
              </a:spcBef>
              <a:spcAft>
                <a:spcPts val="0"/>
              </a:spcAft>
              <a:buClr>
                <a:schemeClr val="lt1"/>
              </a:buClr>
              <a:buSzPts val="1800"/>
              <a:buFont typeface="Questrial"/>
              <a:buNone/>
            </a:pPr>
            <a:r>
              <a:rPr lang="en-US" dirty="0"/>
              <a:t>🚫 What It Doesn’t Do 🚫</a:t>
            </a:r>
            <a:endParaRPr dirty="0"/>
          </a:p>
        </p:txBody>
      </p:sp>
      <p:sp>
        <p:nvSpPr>
          <p:cNvPr id="353" name="Google Shape;353;p34"/>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ctagon 1">
            <a:extLst>
              <a:ext uri="{FF2B5EF4-FFF2-40B4-BE49-F238E27FC236}">
                <a16:creationId xmlns:a16="http://schemas.microsoft.com/office/drawing/2014/main" id="{E67A74C9-F032-ED17-19AA-5E37FF48B72E}"/>
              </a:ext>
            </a:extLst>
          </p:cNvPr>
          <p:cNvSpPr/>
          <p:nvPr/>
        </p:nvSpPr>
        <p:spPr>
          <a:xfrm>
            <a:off x="5855235" y="1376363"/>
            <a:ext cx="2635622" cy="2481022"/>
          </a:xfrm>
          <a:prstGeom prst="octagon">
            <a:avLst>
              <a:gd name="adj" fmla="val 29908"/>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Consolas" panose="020B0609020204030204" pitchFamily="49" charset="0"/>
                <a:cs typeface="Consolas" panose="020B0609020204030204" pitchFamily="49" charset="0"/>
              </a:rPr>
              <a:t>STOP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5"/>
          <p:cNvSpPr txBox="1">
            <a:spLocks noGrp="1"/>
          </p:cNvSpPr>
          <p:nvPr>
            <p:ph type="body" idx="1"/>
          </p:nvPr>
        </p:nvSpPr>
        <p:spPr>
          <a:xfrm>
            <a:off x="1179095" y="2509548"/>
            <a:ext cx="7699730" cy="20274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Parses </a:t>
            </a:r>
            <a:r>
              <a:rPr lang="en-US" dirty="0" err="1">
                <a:latin typeface="Consolas"/>
                <a:ea typeface="Consolas"/>
                <a:cs typeface="Consolas"/>
                <a:sym typeface="Consolas"/>
              </a:rPr>
              <a:t>go.mod</a:t>
            </a:r>
            <a:r>
              <a:rPr lang="en-US" dirty="0"/>
              <a:t> for the specified module, extracting the list of direct dependencies and calls the Perseus server to update the graph with the results</a:t>
            </a:r>
            <a:endParaRPr dirty="0"/>
          </a:p>
          <a:p>
            <a:pPr marL="180975" lvl="0" indent="-79375" algn="l" rtl="0">
              <a:lnSpc>
                <a:spcPct val="95000"/>
              </a:lnSpc>
              <a:spcBef>
                <a:spcPts val="0"/>
              </a:spcBef>
              <a:spcAft>
                <a:spcPts val="0"/>
              </a:spcAft>
              <a:buSzPts val="1600"/>
              <a:buNone/>
            </a:pPr>
            <a:endParaRPr lang="en-US" dirty="0"/>
          </a:p>
          <a:p>
            <a:pPr marL="180975" indent="-79375">
              <a:spcBef>
                <a:spcPts val="0"/>
              </a:spcBef>
              <a:buSzPts val="1600"/>
              <a:buNone/>
            </a:pPr>
            <a:r>
              <a:rPr lang="en-US" dirty="0"/>
              <a:t>Requires that the module repo exists locally and that there is a Go module </a:t>
            </a:r>
            <a:r>
              <a:rPr lang="en-US" dirty="0" err="1"/>
              <a:t>SemVer</a:t>
            </a:r>
            <a:r>
              <a:rPr lang="en-US" dirty="0"/>
              <a:t> tag at the current commit or that the version is specified explicitly</a:t>
            </a:r>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solidFill>
                  <a:schemeClr val="dk1"/>
                </a:solidFill>
              </a:rPr>
              <a:t>Like before, not processing dependencies recursively keeps things simple</a:t>
            </a:r>
            <a:endParaRPr dirty="0">
              <a:solidFill>
                <a:schemeClr val="dk1"/>
              </a:solidFill>
            </a:endParaRPr>
          </a:p>
        </p:txBody>
      </p:sp>
      <p:sp>
        <p:nvSpPr>
          <p:cNvPr id="359" name="Google Shape;359;p35"/>
          <p:cNvSpPr txBox="1">
            <a:spLocks noGrp="1"/>
          </p:cNvSpPr>
          <p:nvPr>
            <p:ph type="title"/>
          </p:nvPr>
        </p:nvSpPr>
        <p:spPr>
          <a:xfrm>
            <a:off x="290557" y="3214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Perseus, the CLI</a:t>
            </a:r>
            <a:endParaRPr/>
          </a:p>
          <a:p>
            <a:pPr marL="0" lvl="0" indent="0" algn="ctr" rtl="0">
              <a:spcBef>
                <a:spcPts val="0"/>
              </a:spcBef>
              <a:spcAft>
                <a:spcPts val="0"/>
              </a:spcAft>
              <a:buClr>
                <a:schemeClr val="lt1"/>
              </a:buClr>
              <a:buSzPts val="1800"/>
              <a:buFont typeface="Questrial"/>
              <a:buNone/>
            </a:pPr>
            <a:r>
              <a:rPr lang="en-US" i="1"/>
              <a:t>Updating the Graph</a:t>
            </a:r>
            <a:endParaRPr i="1"/>
          </a:p>
        </p:txBody>
      </p:sp>
      <p:sp>
        <p:nvSpPr>
          <p:cNvPr id="360" name="Google Shape;360;p35"/>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txBox="1"/>
          <p:nvPr/>
        </p:nvSpPr>
        <p:spPr>
          <a:xfrm>
            <a:off x="560150" y="1097200"/>
            <a:ext cx="6716100" cy="1261854"/>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r>
              <a:rPr lang="en-US" b="0" dirty="0">
                <a:solidFill>
                  <a:srgbClr val="008000"/>
                </a:solidFill>
                <a:effectLst/>
                <a:latin typeface="Fira Code" panose="020B0809050000020004" pitchFamily="49" charset="0"/>
              </a:rPr>
              <a:t># process the module in $PWD, inferring the version</a:t>
            </a:r>
            <a:endParaRPr lang="en-US" b="0" dirty="0">
              <a:solidFill>
                <a:srgbClr val="000000"/>
              </a:solidFill>
              <a:effectLst/>
              <a:latin typeface="Fira Code" panose="020B0809050000020004" pitchFamily="49" charset="0"/>
            </a:endParaRPr>
          </a:p>
          <a:p>
            <a:r>
              <a:rPr lang="en-US" b="0" dirty="0" err="1">
                <a:solidFill>
                  <a:srgbClr val="000000"/>
                </a:solidFill>
                <a:effectLst/>
                <a:latin typeface="Fira Code" panose="020B0809050000020004" pitchFamily="49" charset="0"/>
              </a:rPr>
              <a:t>perseus</a:t>
            </a:r>
            <a:r>
              <a:rPr lang="en-US" b="0" dirty="0">
                <a:solidFill>
                  <a:srgbClr val="000000"/>
                </a:solidFill>
                <a:effectLst/>
                <a:latin typeface="Fira Code" panose="020B0809050000020004" pitchFamily="49" charset="0"/>
              </a:rPr>
              <a:t> update .</a:t>
            </a:r>
          </a:p>
          <a:p>
            <a:br>
              <a:rPr lang="en-US" b="0" dirty="0">
                <a:solidFill>
                  <a:srgbClr val="000000"/>
                </a:solidFill>
                <a:effectLst/>
                <a:latin typeface="Fira Code" panose="020B0809050000020004" pitchFamily="49" charset="0"/>
              </a:rPr>
            </a:br>
            <a:r>
              <a:rPr lang="en-US" b="0" dirty="0">
                <a:solidFill>
                  <a:srgbClr val="008000"/>
                </a:solidFill>
                <a:effectLst/>
                <a:latin typeface="Fira Code" panose="020B0809050000020004" pitchFamily="49" charset="0"/>
              </a:rPr>
              <a:t># process the foo module using v0.11.38</a:t>
            </a:r>
            <a:endParaRPr lang="en-US" b="0" dirty="0">
              <a:solidFill>
                <a:srgbClr val="000000"/>
              </a:solidFill>
              <a:effectLst/>
              <a:latin typeface="Fira Code" panose="020B0809050000020004" pitchFamily="49" charset="0"/>
            </a:endParaRPr>
          </a:p>
          <a:p>
            <a:r>
              <a:rPr lang="en-US" b="0" dirty="0" err="1">
                <a:solidFill>
                  <a:srgbClr val="000000"/>
                </a:solidFill>
                <a:effectLst/>
                <a:latin typeface="Fira Code" panose="020B0809050000020004" pitchFamily="49" charset="0"/>
              </a:rPr>
              <a:t>perseus</a:t>
            </a:r>
            <a:r>
              <a:rPr lang="en-US" b="0" dirty="0">
                <a:solidFill>
                  <a:srgbClr val="000000"/>
                </a:solidFill>
                <a:effectLst/>
                <a:latin typeface="Fira Code" panose="020B0809050000020004" pitchFamily="49" charset="0"/>
              </a:rPr>
              <a:t> update $HOME/go/foo --version v0.11.38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txBox="1">
            <a:spLocks noGrp="1"/>
          </p:cNvSpPr>
          <p:nvPr>
            <p:ph type="body" idx="1"/>
          </p:nvPr>
        </p:nvSpPr>
        <p:spPr>
          <a:xfrm>
            <a:off x="962264" y="2778884"/>
            <a:ext cx="7559700" cy="1861591"/>
          </a:xfrm>
          <a:prstGeom prst="rect">
            <a:avLst/>
          </a:prstGeom>
          <a:noFill/>
          <a:ln>
            <a:noFill/>
          </a:ln>
        </p:spPr>
        <p:txBody>
          <a:bodyPr spcFirstLastPara="1" wrap="square" lIns="91425" tIns="45700" rIns="91425" bIns="45700" anchor="t" anchorCtr="0">
            <a:normAutofit/>
          </a:bodyPr>
          <a:lstStyle/>
          <a:p>
            <a:pPr marL="180975" lvl="0" indent="-79375">
              <a:lnSpc>
                <a:spcPct val="100000"/>
              </a:lnSpc>
              <a:spcBef>
                <a:spcPts val="0"/>
              </a:spcBef>
              <a:buSzPct val="100000"/>
              <a:buNone/>
            </a:pPr>
            <a:r>
              <a:rPr lang="en-US" sz="1400" dirty="0"/>
              <a:t>Write a script</a:t>
            </a:r>
          </a:p>
          <a:p>
            <a:pPr lvl="0" indent="-334327">
              <a:lnSpc>
                <a:spcPct val="100000"/>
              </a:lnSpc>
              <a:spcBef>
                <a:spcPts val="0"/>
              </a:spcBef>
              <a:buSzPct val="112500"/>
              <a:buChar char="-"/>
            </a:pPr>
            <a:r>
              <a:rPr lang="en-US" sz="1400" dirty="0"/>
              <a:t>The Perseus GitHub repo includes a Bash script, </a:t>
            </a:r>
            <a:r>
              <a:rPr lang="en-US" sz="1400" dirty="0" err="1">
                <a:latin typeface="Consolas"/>
                <a:ea typeface="Consolas"/>
                <a:cs typeface="Consolas"/>
                <a:sym typeface="Consolas"/>
              </a:rPr>
              <a:t>processmod.sh</a:t>
            </a:r>
            <a:r>
              <a:rPr lang="en-US" sz="1400" dirty="0"/>
              <a:t>, that enumerates all of the </a:t>
            </a:r>
            <a:r>
              <a:rPr lang="en-US" sz="1400" dirty="0" err="1"/>
              <a:t>SemVer</a:t>
            </a:r>
            <a:r>
              <a:rPr lang="en-US" sz="1400" dirty="0"/>
              <a:t> tags on a Git repository and executes </a:t>
            </a:r>
            <a:r>
              <a:rPr lang="en-US" sz="1400" dirty="0" err="1">
                <a:latin typeface="Consolas"/>
                <a:ea typeface="Consolas"/>
                <a:cs typeface="Consolas"/>
                <a:sym typeface="Consolas"/>
              </a:rPr>
              <a:t>perseus</a:t>
            </a:r>
            <a:r>
              <a:rPr lang="en-US" sz="1400" dirty="0">
                <a:latin typeface="Consolas"/>
                <a:ea typeface="Consolas"/>
                <a:cs typeface="Consolas"/>
                <a:sym typeface="Consolas"/>
              </a:rPr>
              <a:t> update</a:t>
            </a:r>
            <a:r>
              <a:rPr lang="en-US" sz="1400" dirty="0"/>
              <a:t> for each one</a:t>
            </a:r>
          </a:p>
          <a:p>
            <a:pPr marL="180975" lvl="0" indent="-79375" algn="l" rtl="0">
              <a:lnSpc>
                <a:spcPct val="100000"/>
              </a:lnSpc>
              <a:spcBef>
                <a:spcPts val="0"/>
              </a:spcBef>
              <a:spcAft>
                <a:spcPts val="0"/>
              </a:spcAft>
              <a:buSzPct val="100000"/>
              <a:buNone/>
            </a:pPr>
            <a:endParaRPr lang="en-US" sz="1400" dirty="0"/>
          </a:p>
          <a:p>
            <a:pPr marL="180975" lvl="0" indent="-79375" algn="l" rtl="0">
              <a:lnSpc>
                <a:spcPct val="100000"/>
              </a:lnSpc>
              <a:spcBef>
                <a:spcPts val="0"/>
              </a:spcBef>
              <a:spcAft>
                <a:spcPts val="0"/>
              </a:spcAft>
              <a:buSzPct val="100000"/>
              <a:buNone/>
            </a:pPr>
            <a:r>
              <a:rPr lang="en-US" sz="1400" dirty="0"/>
              <a:t>Integrate Perseus into CI/CD</a:t>
            </a:r>
            <a:endParaRPr sz="1400" dirty="0"/>
          </a:p>
          <a:p>
            <a:pPr marL="457200" lvl="0" indent="-334327" algn="l" rtl="0">
              <a:lnSpc>
                <a:spcPct val="100000"/>
              </a:lnSpc>
              <a:spcBef>
                <a:spcPts val="0"/>
              </a:spcBef>
              <a:spcAft>
                <a:spcPts val="0"/>
              </a:spcAft>
              <a:buSzPct val="112500"/>
              <a:buChar char="-"/>
            </a:pPr>
            <a:r>
              <a:rPr lang="en-US" sz="1400" dirty="0"/>
              <a:t>We run </a:t>
            </a:r>
            <a:r>
              <a:rPr lang="en-US" sz="1400" dirty="0" err="1">
                <a:latin typeface="Consolas"/>
                <a:ea typeface="Consolas"/>
                <a:cs typeface="Consolas"/>
                <a:sym typeface="Consolas"/>
              </a:rPr>
              <a:t>perseus</a:t>
            </a:r>
            <a:r>
              <a:rPr lang="en-US" sz="1400" dirty="0">
                <a:latin typeface="Consolas"/>
                <a:ea typeface="Consolas"/>
                <a:cs typeface="Consolas"/>
                <a:sym typeface="Consolas"/>
              </a:rPr>
              <a:t> update</a:t>
            </a:r>
            <a:r>
              <a:rPr lang="en-US" sz="1400" dirty="0"/>
              <a:t> as part of our internal build process when a new stable module version is tagged</a:t>
            </a:r>
            <a:endParaRPr sz="1400" dirty="0"/>
          </a:p>
        </p:txBody>
      </p:sp>
      <p:sp>
        <p:nvSpPr>
          <p:cNvPr id="367" name="Google Shape;367;p36"/>
          <p:cNvSpPr txBox="1">
            <a:spLocks noGrp="1"/>
          </p:cNvSpPr>
          <p:nvPr>
            <p:ph type="title"/>
          </p:nvPr>
        </p:nvSpPr>
        <p:spPr>
          <a:xfrm>
            <a:off x="290557" y="22442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dirty="0"/>
              <a:t>Automating Graph Updates</a:t>
            </a:r>
            <a:endParaRPr dirty="0"/>
          </a:p>
        </p:txBody>
      </p:sp>
      <p:sp>
        <p:nvSpPr>
          <p:cNvPr id="368" name="Google Shape;368;p36"/>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36"/>
          <p:cNvPicPr preferRelativeResize="0"/>
          <p:nvPr/>
        </p:nvPicPr>
        <p:blipFill>
          <a:blip r:embed="rId3">
            <a:alphaModFix/>
          </a:blip>
          <a:stretch>
            <a:fillRect/>
          </a:stretch>
        </p:blipFill>
        <p:spPr>
          <a:xfrm>
            <a:off x="685800" y="724976"/>
            <a:ext cx="3748426" cy="19081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body" idx="1"/>
          </p:nvPr>
        </p:nvSpPr>
        <p:spPr>
          <a:xfrm>
            <a:off x="221397" y="2189949"/>
            <a:ext cx="4360200" cy="2374225"/>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For a sampling of 127 internal modules</a:t>
            </a:r>
            <a:endParaRPr dirty="0"/>
          </a:p>
          <a:p>
            <a:pPr marL="180975" lvl="0" indent="-79375" algn="l" rtl="0">
              <a:lnSpc>
                <a:spcPct val="95000"/>
              </a:lnSpc>
              <a:spcBef>
                <a:spcPts val="0"/>
              </a:spcBef>
              <a:spcAft>
                <a:spcPts val="0"/>
              </a:spcAft>
              <a:buSzPts val="1600"/>
              <a:buNone/>
            </a:pPr>
            <a:endParaRPr dirty="0"/>
          </a:p>
          <a:p>
            <a:pPr marL="457200" lvl="0" indent="-342900" algn="l" rtl="0">
              <a:lnSpc>
                <a:spcPct val="95000"/>
              </a:lnSpc>
              <a:spcBef>
                <a:spcPts val="0"/>
              </a:spcBef>
              <a:spcAft>
                <a:spcPts val="0"/>
              </a:spcAft>
              <a:buSzPts val="1800"/>
              <a:buChar char="-"/>
            </a:pPr>
            <a:r>
              <a:rPr lang="en-US" dirty="0"/>
              <a:t>3,944 versions of 347 unique modules</a:t>
            </a:r>
            <a:endParaRPr dirty="0"/>
          </a:p>
          <a:p>
            <a:pPr marL="180975" lvl="0" indent="-79375" algn="l" rtl="0">
              <a:lnSpc>
                <a:spcPct val="95000"/>
              </a:lnSpc>
              <a:spcBef>
                <a:spcPts val="0"/>
              </a:spcBef>
              <a:spcAft>
                <a:spcPts val="0"/>
              </a:spcAft>
              <a:buSzPts val="1600"/>
              <a:buNone/>
            </a:pPr>
            <a:endParaRPr dirty="0"/>
          </a:p>
          <a:p>
            <a:pPr marL="457200" lvl="0" indent="-342900" algn="l" rtl="0">
              <a:lnSpc>
                <a:spcPct val="95000"/>
              </a:lnSpc>
              <a:spcBef>
                <a:spcPts val="0"/>
              </a:spcBef>
              <a:spcAft>
                <a:spcPts val="0"/>
              </a:spcAft>
              <a:buSzPts val="1800"/>
              <a:buChar char="-"/>
            </a:pPr>
            <a:r>
              <a:rPr lang="en-US" dirty="0"/>
              <a:t>95,118 dependency edges</a:t>
            </a:r>
            <a:endParaRPr dirty="0"/>
          </a:p>
        </p:txBody>
      </p:sp>
      <p:sp>
        <p:nvSpPr>
          <p:cNvPr id="375" name="Google Shape;375;p37"/>
          <p:cNvSpPr txBox="1">
            <a:spLocks noGrp="1"/>
          </p:cNvSpPr>
          <p:nvPr>
            <p:ph type="title"/>
          </p:nvPr>
        </p:nvSpPr>
        <p:spPr>
          <a:xfrm>
            <a:off x="214350" y="321425"/>
            <a:ext cx="47403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How big is this kraken, really?</a:t>
            </a:r>
            <a:endParaRPr/>
          </a:p>
        </p:txBody>
      </p:sp>
      <p:sp>
        <p:nvSpPr>
          <p:cNvPr id="376" name="Google Shape;376;p37"/>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37"/>
          <p:cNvPicPr preferRelativeResize="0"/>
          <p:nvPr/>
        </p:nvPicPr>
        <p:blipFill>
          <a:blip r:embed="rId3">
            <a:alphaModFix/>
          </a:blip>
          <a:stretch>
            <a:fillRect/>
          </a:stretch>
        </p:blipFill>
        <p:spPr>
          <a:xfrm>
            <a:off x="4869874" y="538050"/>
            <a:ext cx="3813451" cy="3978598"/>
          </a:xfrm>
          <a:prstGeom prst="rect">
            <a:avLst/>
          </a:prstGeom>
          <a:noFill/>
          <a:ln>
            <a:noFill/>
          </a:ln>
        </p:spPr>
      </p:pic>
      <p:sp>
        <p:nvSpPr>
          <p:cNvPr id="2" name="TextBox 1">
            <a:extLst>
              <a:ext uri="{FF2B5EF4-FFF2-40B4-BE49-F238E27FC236}">
                <a16:creationId xmlns:a16="http://schemas.microsoft.com/office/drawing/2014/main" id="{F54CA612-F851-3FD7-12D4-D8F558BFD52B}"/>
              </a:ext>
            </a:extLst>
          </p:cNvPr>
          <p:cNvSpPr txBox="1"/>
          <p:nvPr/>
        </p:nvSpPr>
        <p:spPr>
          <a:xfrm>
            <a:off x="322729" y="1214076"/>
            <a:ext cx="4249271" cy="307777"/>
          </a:xfrm>
          <a:prstGeom prst="rect">
            <a:avLst/>
          </a:prstGeom>
          <a:noFill/>
        </p:spPr>
        <p:txBody>
          <a:bodyPr wrap="square" rtlCol="0">
            <a:spAutoFit/>
          </a:bodyPr>
          <a:lstStyle/>
          <a:p>
            <a:r>
              <a:rPr lang="en-US" dirty="0">
                <a:solidFill>
                  <a:schemeClr val="tx2"/>
                </a:solidFill>
                <a:latin typeface="Karla" pitchFamily="2" charset="0"/>
                <a:ea typeface="Karla" pitchFamily="2" charset="0"/>
              </a:rPr>
              <a:t>Short answer: It's probably bigger than you think </a:t>
            </a:r>
            <a:endParaRPr lang="en-US"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uiExpand="1" build="p"/>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body" idx="1"/>
          </p:nvPr>
        </p:nvSpPr>
        <p:spPr>
          <a:xfrm>
            <a:off x="290550" y="600000"/>
            <a:ext cx="8588400" cy="40548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75000"/>
              </a:lnSpc>
              <a:spcBef>
                <a:spcPts val="0"/>
              </a:spcBef>
              <a:spcAft>
                <a:spcPts val="0"/>
              </a:spcAft>
              <a:buClr>
                <a:schemeClr val="dk2"/>
              </a:buClr>
              <a:buSzPts val="605"/>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605"/>
              <a:buFont typeface="Arial"/>
              <a:buNone/>
            </a:pPr>
            <a:r>
              <a:rPr lang="en-US" sz="880">
                <a:solidFill>
                  <a:schemeClr val="dk2"/>
                </a:solidFill>
                <a:latin typeface="Consolas"/>
                <a:ea typeface="Consolas"/>
                <a:cs typeface="Consolas"/>
                <a:sym typeface="Consolas"/>
              </a:rPr>
              <a:t>$ perseus help query</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Executes a query against the Perseus graph</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Usage:</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perseus query [command]</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Aliases: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query, q</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Available Commands: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ancestors    Outputs the list of modules that the specified module depends on</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descendants  Outputs the list of modules that depend on the specified module</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list-modules Outputs the list of modules, along with the highest version, that match a provided glob pattern</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Flags: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--dot                  specifies that the output should be a DOT directed graph (not supported for list-modules)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-f, --format string        provides a Go text template to format the output.</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Each result is an instance of the following struct:</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type Item struct {</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 the module name and version, ex: github.com/CrowdStrike/perseus and v0.11.38</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Path, Version string</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 true if this module is a direct dependency of the "root" module, false if not</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IsDirect bool</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 the number of dependency links between this module and the "root" module</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 - direct dependencies have a degree of 1, dependencies of direct dependencies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   have a degree of 2, etc.</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Degree int</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The Name() method also returns a string containing "[Path]@[Version]".</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-h, --help                 help for query</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--json                 specifies that the output should be formatted as JSON</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--list                 specifies that the output should be formatted as a tabular list</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--max-depth int        specifies the maximum number of levels to be returned (default 4)</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      --server-addr string   the TCP host and port of the Perseus server</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Clr>
                <a:schemeClr val="dk2"/>
              </a:buClr>
              <a:buSzPts val="1100"/>
              <a:buFont typeface="Arial"/>
              <a:buNone/>
            </a:pPr>
            <a:r>
              <a:rPr lang="en-US" sz="880">
                <a:solidFill>
                  <a:schemeClr val="dk2"/>
                </a:solidFill>
                <a:latin typeface="Consolas"/>
                <a:ea typeface="Consolas"/>
                <a:cs typeface="Consolas"/>
                <a:sym typeface="Consolas"/>
              </a:rPr>
              <a:t>Global Flags:</a:t>
            </a:r>
            <a:endParaRPr sz="880">
              <a:solidFill>
                <a:schemeClr val="dk2"/>
              </a:solidFill>
              <a:latin typeface="Consolas"/>
              <a:ea typeface="Consolas"/>
              <a:cs typeface="Consolas"/>
              <a:sym typeface="Consolas"/>
            </a:endParaRPr>
          </a:p>
          <a:p>
            <a:pPr marL="0" lvl="0" indent="0" algn="l" rtl="0">
              <a:lnSpc>
                <a:spcPct val="75000"/>
              </a:lnSpc>
              <a:spcBef>
                <a:spcPts val="0"/>
              </a:spcBef>
              <a:spcAft>
                <a:spcPts val="0"/>
              </a:spcAft>
              <a:buSzPts val="1100"/>
              <a:buNone/>
            </a:pPr>
            <a:r>
              <a:rPr lang="en-US" sz="880">
                <a:solidFill>
                  <a:schemeClr val="dk2"/>
                </a:solidFill>
                <a:latin typeface="Consolas"/>
                <a:ea typeface="Consolas"/>
                <a:cs typeface="Consolas"/>
                <a:sym typeface="Consolas"/>
              </a:rPr>
              <a:t>  -x, --debug   enable verbose logging</a:t>
            </a:r>
            <a:endParaRPr sz="880">
              <a:solidFill>
                <a:schemeClr val="dk2"/>
              </a:solidFill>
              <a:latin typeface="Consolas"/>
              <a:ea typeface="Consolas"/>
              <a:cs typeface="Consolas"/>
              <a:sym typeface="Consolas"/>
            </a:endParaRPr>
          </a:p>
        </p:txBody>
      </p:sp>
      <p:sp>
        <p:nvSpPr>
          <p:cNvPr id="383" name="Google Shape;383;p38"/>
          <p:cNvSpPr txBox="1">
            <a:spLocks noGrp="1"/>
          </p:cNvSpPr>
          <p:nvPr>
            <p:ph type="title"/>
          </p:nvPr>
        </p:nvSpPr>
        <p:spPr>
          <a:xfrm>
            <a:off x="290557" y="928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Querying the Graph</a:t>
            </a:r>
            <a:endParaRPr/>
          </a:p>
        </p:txBody>
      </p:sp>
      <p:sp>
        <p:nvSpPr>
          <p:cNvPr id="384" name="Google Shape;384;p38"/>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2"/>
          <p:cNvSpPr txBox="1">
            <a:spLocks noGrp="1"/>
          </p:cNvSpPr>
          <p:nvPr>
            <p:ph type="body" idx="1"/>
          </p:nvPr>
        </p:nvSpPr>
        <p:spPr>
          <a:xfrm>
            <a:off x="2627400" y="1202725"/>
            <a:ext cx="5757600" cy="33615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a:t>Started coding in BASIC on a Radio Shack TRS-80 in 1986</a:t>
            </a:r>
            <a:endParaRPr/>
          </a:p>
          <a:p>
            <a:pPr marL="180975" lvl="0" indent="-79375" algn="l" rtl="0">
              <a:lnSpc>
                <a:spcPct val="95000"/>
              </a:lnSpc>
              <a:spcBef>
                <a:spcPts val="0"/>
              </a:spcBef>
              <a:spcAft>
                <a:spcPts val="0"/>
              </a:spcAft>
              <a:buSzPts val="1600"/>
              <a:buNone/>
            </a:pPr>
            <a:endParaRPr/>
          </a:p>
          <a:p>
            <a:pPr marL="180975" lvl="0" indent="-79375" algn="l" rtl="0">
              <a:lnSpc>
                <a:spcPct val="95000"/>
              </a:lnSpc>
              <a:spcBef>
                <a:spcPts val="0"/>
              </a:spcBef>
              <a:spcAft>
                <a:spcPts val="0"/>
              </a:spcAft>
              <a:buSzPts val="1600"/>
              <a:buNone/>
            </a:pPr>
            <a:r>
              <a:rPr lang="en-US"/>
              <a:t>B.S. in Computer Science from LSU in 1999</a:t>
            </a:r>
            <a:endParaRPr/>
          </a:p>
          <a:p>
            <a:pPr marL="180975" lvl="0" indent="-79375" algn="l" rtl="0">
              <a:lnSpc>
                <a:spcPct val="95000"/>
              </a:lnSpc>
              <a:spcBef>
                <a:spcPts val="0"/>
              </a:spcBef>
              <a:spcAft>
                <a:spcPts val="0"/>
              </a:spcAft>
              <a:buSzPts val="1600"/>
              <a:buNone/>
            </a:pPr>
            <a:endParaRPr/>
          </a:p>
          <a:p>
            <a:pPr marL="180975" lvl="0" indent="-79375" algn="l" rtl="0">
              <a:lnSpc>
                <a:spcPct val="95000"/>
              </a:lnSpc>
              <a:spcBef>
                <a:spcPts val="0"/>
              </a:spcBef>
              <a:spcAft>
                <a:spcPts val="0"/>
              </a:spcAft>
              <a:buSzPts val="1600"/>
              <a:buNone/>
            </a:pPr>
            <a:r>
              <a:rPr lang="en-US"/>
              <a:t>Professional developer for 22 years.  7 companies, 4 different industries</a:t>
            </a:r>
            <a:endParaRPr/>
          </a:p>
          <a:p>
            <a:pPr marL="457200" lvl="0" indent="-342900" algn="l" rtl="0">
              <a:lnSpc>
                <a:spcPct val="95000"/>
              </a:lnSpc>
              <a:spcBef>
                <a:spcPts val="0"/>
              </a:spcBef>
              <a:spcAft>
                <a:spcPts val="0"/>
              </a:spcAft>
              <a:buSzPts val="1600"/>
              <a:buNone/>
            </a:pPr>
            <a:endParaRPr/>
          </a:p>
          <a:p>
            <a:pPr marL="457200" lvl="0" indent="-342900" algn="l" rtl="0">
              <a:lnSpc>
                <a:spcPct val="95000"/>
              </a:lnSpc>
              <a:spcBef>
                <a:spcPts val="0"/>
              </a:spcBef>
              <a:spcAft>
                <a:spcPts val="0"/>
              </a:spcAft>
              <a:buSzPts val="1600"/>
              <a:buNone/>
            </a:pPr>
            <a:r>
              <a:rPr lang="en-US"/>
              <a:t>Languages: COBOL, C/C++, Java, Visual Basic, C#, JS/Typescript, Python, and …</a:t>
            </a:r>
            <a:endParaRPr/>
          </a:p>
          <a:p>
            <a:pPr marL="101600" lvl="0" indent="0" algn="l" rtl="0">
              <a:lnSpc>
                <a:spcPct val="95000"/>
              </a:lnSpc>
              <a:spcBef>
                <a:spcPts val="0"/>
              </a:spcBef>
              <a:spcAft>
                <a:spcPts val="0"/>
              </a:spcAft>
              <a:buSzPts val="1600"/>
              <a:buNone/>
            </a:pPr>
            <a:endParaRPr/>
          </a:p>
          <a:p>
            <a:pPr marL="101600" lvl="0" indent="0" algn="l" rtl="0">
              <a:lnSpc>
                <a:spcPct val="95000"/>
              </a:lnSpc>
              <a:spcBef>
                <a:spcPts val="0"/>
              </a:spcBef>
              <a:spcAft>
                <a:spcPts val="0"/>
              </a:spcAft>
              <a:buSzPts val="1600"/>
              <a:buNone/>
            </a:pPr>
            <a:r>
              <a:rPr lang="en-US"/>
              <a:t>Go full-time since 2016</a:t>
            </a:r>
            <a:endParaRPr>
              <a:solidFill>
                <a:schemeClr val="dk1"/>
              </a:solidFill>
            </a:endParaRPr>
          </a:p>
          <a:p>
            <a:pPr marL="101600" lvl="0" indent="0" algn="l" rtl="0">
              <a:lnSpc>
                <a:spcPct val="95000"/>
              </a:lnSpc>
              <a:spcBef>
                <a:spcPts val="0"/>
              </a:spcBef>
              <a:spcAft>
                <a:spcPts val="0"/>
              </a:spcAft>
              <a:buSzPts val="1600"/>
              <a:buNone/>
            </a:pPr>
            <a:endParaRPr/>
          </a:p>
        </p:txBody>
      </p:sp>
      <p:sp>
        <p:nvSpPr>
          <p:cNvPr id="243" name="Google Shape;243;p22"/>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sz="3000"/>
              <a:t>About Me</a:t>
            </a:r>
            <a:endParaRPr sz="3000"/>
          </a:p>
        </p:txBody>
      </p:sp>
      <p:sp>
        <p:nvSpPr>
          <p:cNvPr id="244" name="Google Shape;244;p22"/>
          <p:cNvSpPr/>
          <p:nvPr/>
        </p:nvSpPr>
        <p:spPr>
          <a:xfrm>
            <a:off x="0" y="154825"/>
            <a:ext cx="1398300" cy="309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22"/>
          <p:cNvPicPr preferRelativeResize="0"/>
          <p:nvPr/>
        </p:nvPicPr>
        <p:blipFill>
          <a:blip r:embed="rId3">
            <a:alphaModFix/>
          </a:blip>
          <a:stretch>
            <a:fillRect/>
          </a:stretch>
        </p:blipFill>
        <p:spPr>
          <a:xfrm>
            <a:off x="304800" y="1252630"/>
            <a:ext cx="2322487" cy="2784809"/>
          </a:xfrm>
          <a:prstGeom prst="rect">
            <a:avLst/>
          </a:prstGeom>
          <a:noFill/>
          <a:ln w="19050" cap="rnd" cmpd="sng">
            <a:solidFill>
              <a:schemeClr val="accent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body" idx="1"/>
          </p:nvPr>
        </p:nvSpPr>
        <p:spPr>
          <a:xfrm>
            <a:off x="290550" y="837100"/>
            <a:ext cx="8588400" cy="3554426"/>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795"/>
              <a:buFont typeface="Arial"/>
              <a:buNone/>
            </a:pPr>
            <a:endParaRPr lang="en-US" sz="11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a:solidFill>
                  <a:schemeClr val="dk2"/>
                </a:solidFill>
                <a:latin typeface="Consolas"/>
                <a:ea typeface="Consolas"/>
                <a:cs typeface="Consolas"/>
                <a:sym typeface="Consolas"/>
              </a:rPr>
              <a:t># list the path and version of the direct dependencies of Perseus</a:t>
            </a:r>
          </a:p>
          <a:p>
            <a:pPr marL="0" lvl="0" indent="0" algn="l" rtl="0">
              <a:lnSpc>
                <a:spcPct val="150000"/>
              </a:lnSpc>
              <a:spcBef>
                <a:spcPts val="0"/>
              </a:spcBef>
              <a:spcAft>
                <a:spcPts val="0"/>
              </a:spcAft>
              <a:buClr>
                <a:schemeClr val="dk2"/>
              </a:buClr>
              <a:buSzPts val="795"/>
              <a:buFont typeface="Arial"/>
              <a:buNone/>
            </a:pPr>
            <a:r>
              <a:rPr lang="en-US" sz="1100" dirty="0">
                <a:solidFill>
                  <a:schemeClr val="dk2"/>
                </a:solidFill>
                <a:latin typeface="Consolas"/>
                <a:ea typeface="Consolas"/>
                <a:cs typeface="Consolas"/>
                <a:sym typeface="Consolas"/>
              </a:rPr>
              <a:t>$ </a:t>
            </a:r>
            <a:r>
              <a:rPr lang="en-US" sz="1100" dirty="0" err="1">
                <a:solidFill>
                  <a:schemeClr val="dk2"/>
                </a:solidFill>
                <a:latin typeface="Consolas"/>
                <a:ea typeface="Consolas"/>
                <a:cs typeface="Consolas"/>
                <a:sym typeface="Consolas"/>
              </a:rPr>
              <a:t>perseus</a:t>
            </a:r>
            <a:r>
              <a:rPr lang="en-US" sz="1100" dirty="0">
                <a:solidFill>
                  <a:schemeClr val="dk2"/>
                </a:solidFill>
                <a:latin typeface="Consolas"/>
                <a:ea typeface="Consolas"/>
                <a:cs typeface="Consolas"/>
                <a:sym typeface="Consolas"/>
              </a:rPr>
              <a:t> query ancestors </a:t>
            </a:r>
            <a:r>
              <a:rPr lang="en-US" sz="1100" dirty="0" err="1">
                <a:solidFill>
                  <a:schemeClr val="dk2"/>
                </a:solidFill>
                <a:latin typeface="Consolas"/>
                <a:ea typeface="Consolas"/>
                <a:cs typeface="Consolas"/>
                <a:sym typeface="Consolas"/>
              </a:rPr>
              <a:t>github.com</a:t>
            </a:r>
            <a:r>
              <a:rPr lang="en-US" sz="1100" dirty="0">
                <a:solidFill>
                  <a:schemeClr val="dk2"/>
                </a:solidFill>
                <a:latin typeface="Consolas"/>
                <a:ea typeface="Consolas"/>
                <a:cs typeface="Consolas"/>
                <a:sym typeface="Consolas"/>
              </a:rPr>
              <a:t>/CrowdStrike/</a:t>
            </a:r>
            <a:r>
              <a:rPr lang="en-US" sz="1100" dirty="0" err="1">
                <a:solidFill>
                  <a:schemeClr val="dk2"/>
                </a:solidFill>
                <a:latin typeface="Consolas"/>
                <a:ea typeface="Consolas"/>
                <a:cs typeface="Consolas"/>
                <a:sym typeface="Consolas"/>
              </a:rPr>
              <a:t>perseus</a:t>
            </a:r>
            <a:r>
              <a:rPr lang="en-US" sz="1100" dirty="0">
                <a:solidFill>
                  <a:schemeClr val="dk2"/>
                </a:solidFill>
                <a:latin typeface="Consolas"/>
                <a:ea typeface="Consolas"/>
                <a:cs typeface="Consolas"/>
                <a:sym typeface="Consolas"/>
              </a:rPr>
              <a:t> --format '{{.Name}}' --max-depth 1</a:t>
            </a:r>
          </a:p>
          <a:p>
            <a:pPr marL="0" lvl="0" indent="0" algn="l" rtl="0">
              <a:lnSpc>
                <a:spcPct val="15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/Masterminds/squirrel@v1.5.3</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/go-git/go-git/v5@v5.4.2</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grpc</a:t>
            </a:r>
            <a:r>
              <a:rPr lang="en-US" sz="1100" dirty="0">
                <a:solidFill>
                  <a:schemeClr val="dk2"/>
                </a:solidFill>
                <a:latin typeface="Consolas"/>
                <a:ea typeface="Fira Code" panose="020B0809050000020004" pitchFamily="49" charset="0"/>
                <a:cs typeface="Consolas"/>
                <a:sym typeface="Consolas"/>
              </a:rPr>
              <a:t>-ecosystem/</a:t>
            </a:r>
            <a:r>
              <a:rPr lang="en-US" sz="1100" dirty="0" err="1">
                <a:solidFill>
                  <a:schemeClr val="dk2"/>
                </a:solidFill>
                <a:latin typeface="Consolas"/>
                <a:ea typeface="Fira Code" panose="020B0809050000020004" pitchFamily="49" charset="0"/>
                <a:cs typeface="Consolas"/>
                <a:sym typeface="Consolas"/>
              </a:rPr>
              <a:t>grpc</a:t>
            </a:r>
            <a:r>
              <a:rPr lang="en-US" sz="1100" dirty="0">
                <a:solidFill>
                  <a:schemeClr val="dk2"/>
                </a:solidFill>
                <a:latin typeface="Consolas"/>
                <a:ea typeface="Fira Code" panose="020B0809050000020004" pitchFamily="49" charset="0"/>
                <a:cs typeface="Consolas"/>
                <a:sym typeface="Consolas"/>
              </a:rPr>
              <a:t>-gateway/v2@v2.11.3</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jackc</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pgx</a:t>
            </a:r>
            <a:r>
              <a:rPr lang="en-US" sz="1100" dirty="0">
                <a:solidFill>
                  <a:schemeClr val="dk2"/>
                </a:solidFill>
                <a:latin typeface="Consolas"/>
                <a:ea typeface="Fira Code" panose="020B0809050000020004" pitchFamily="49" charset="0"/>
                <a:cs typeface="Consolas"/>
                <a:sym typeface="Consolas"/>
              </a:rPr>
              <a:t>/v4@v4.17.2</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jmoiron</a:t>
            </a:r>
            <a:r>
              <a:rPr lang="en-US" sz="1100" dirty="0">
                <a:solidFill>
                  <a:schemeClr val="dk2"/>
                </a:solidFill>
                <a:latin typeface="Consolas"/>
                <a:ea typeface="Fira Code" panose="020B0809050000020004" pitchFamily="49" charset="0"/>
                <a:cs typeface="Consolas"/>
                <a:sym typeface="Consolas"/>
              </a:rPr>
              <a:t>/sqlx@v1.3.5</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mattn</a:t>
            </a:r>
            <a:r>
              <a:rPr lang="en-US" sz="1100" dirty="0">
                <a:solidFill>
                  <a:schemeClr val="dk2"/>
                </a:solidFill>
                <a:latin typeface="Consolas"/>
                <a:ea typeface="Fira Code" panose="020B0809050000020004" pitchFamily="49" charset="0"/>
                <a:cs typeface="Consolas"/>
                <a:sym typeface="Consolas"/>
              </a:rPr>
              <a:t>/go-isatty@v0.0.16</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soheilhy</a:t>
            </a:r>
            <a:r>
              <a:rPr lang="en-US" sz="1100" dirty="0">
                <a:solidFill>
                  <a:schemeClr val="dk2"/>
                </a:solidFill>
                <a:latin typeface="Consolas"/>
                <a:ea typeface="Fira Code" panose="020B0809050000020004" pitchFamily="49" charset="0"/>
                <a:cs typeface="Consolas"/>
                <a:sym typeface="Consolas"/>
              </a:rPr>
              <a:t>/cmux@v0.1.5</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/spf13/cobra@v1.5.0</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/spf13/pflag@v1.0.5</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github.com</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theckman</a:t>
            </a:r>
            <a:r>
              <a:rPr lang="en-US" sz="1100" dirty="0">
                <a:solidFill>
                  <a:schemeClr val="dk2"/>
                </a:solidFill>
                <a:latin typeface="Consolas"/>
                <a:ea typeface="Fira Code" panose="020B0809050000020004" pitchFamily="49" charset="0"/>
                <a:cs typeface="Consolas"/>
                <a:sym typeface="Consolas"/>
              </a:rPr>
              <a:t>/yacspin@v0.13.12</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golang.org</a:t>
            </a:r>
            <a:r>
              <a:rPr lang="en-US" sz="1100" dirty="0">
                <a:solidFill>
                  <a:schemeClr val="dk2"/>
                </a:solidFill>
                <a:latin typeface="Consolas"/>
                <a:ea typeface="Fira Code" panose="020B0809050000020004" pitchFamily="49" charset="0"/>
                <a:cs typeface="Consolas"/>
                <a:sym typeface="Consolas"/>
              </a:rPr>
              <a:t>/x/mod@v0.1.1-0.20191105210325-c90efee705ee</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golang.org</a:t>
            </a:r>
            <a:r>
              <a:rPr lang="en-US" sz="1100" dirty="0">
                <a:solidFill>
                  <a:schemeClr val="dk2"/>
                </a:solidFill>
                <a:latin typeface="Consolas"/>
                <a:ea typeface="Fira Code" panose="020B0809050000020004" pitchFamily="49" charset="0"/>
                <a:cs typeface="Consolas"/>
                <a:sym typeface="Consolas"/>
              </a:rPr>
              <a:t>/x/sync@v0.0.0-20220601150217-0de741cfad7f</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google.golang.org</a:t>
            </a:r>
            <a:r>
              <a:rPr lang="en-US" sz="1100" dirty="0">
                <a:solidFill>
                  <a:schemeClr val="dk2"/>
                </a:solidFill>
                <a:latin typeface="Consolas"/>
                <a:ea typeface="Fira Code" panose="020B0809050000020004" pitchFamily="49" charset="0"/>
                <a:cs typeface="Consolas"/>
                <a:sym typeface="Consolas"/>
              </a:rPr>
              <a:t>/genproto@v0.0.0-20220822174746-9e6da59bd2fc</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google.golang.org</a:t>
            </a:r>
            <a:r>
              <a:rPr lang="en-US" sz="1100" dirty="0">
                <a:solidFill>
                  <a:schemeClr val="dk2"/>
                </a:solidFill>
                <a:latin typeface="Consolas"/>
                <a:ea typeface="Fira Code" panose="020B0809050000020004" pitchFamily="49" charset="0"/>
                <a:cs typeface="Consolas"/>
                <a:sym typeface="Consolas"/>
              </a:rPr>
              <a:t>/grpc@v1.49.0</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google.golang.org</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grpc</a:t>
            </a:r>
            <a:r>
              <a:rPr lang="en-US" sz="1100" dirty="0">
                <a:solidFill>
                  <a:schemeClr val="dk2"/>
                </a:solidFill>
                <a:latin typeface="Consolas"/>
                <a:ea typeface="Fira Code" panose="020B0809050000020004" pitchFamily="49" charset="0"/>
                <a:cs typeface="Consolas"/>
                <a:sym typeface="Consolas"/>
              </a:rPr>
              <a:t>/</a:t>
            </a:r>
            <a:r>
              <a:rPr lang="en-US" sz="1100" dirty="0" err="1">
                <a:solidFill>
                  <a:schemeClr val="dk2"/>
                </a:solidFill>
                <a:latin typeface="Consolas"/>
                <a:ea typeface="Fira Code" panose="020B0809050000020004" pitchFamily="49" charset="0"/>
                <a:cs typeface="Consolas"/>
                <a:sym typeface="Consolas"/>
              </a:rPr>
              <a:t>cmd</a:t>
            </a:r>
            <a:r>
              <a:rPr lang="en-US" sz="1100" dirty="0">
                <a:solidFill>
                  <a:schemeClr val="dk2"/>
                </a:solidFill>
                <a:latin typeface="Consolas"/>
                <a:ea typeface="Fira Code" panose="020B0809050000020004" pitchFamily="49" charset="0"/>
                <a:cs typeface="Consolas"/>
                <a:sym typeface="Consolas"/>
              </a:rPr>
              <a:t>/protoc-gen-go-grpc@v1.2.0</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100" dirty="0" err="1">
                <a:solidFill>
                  <a:schemeClr val="dk2"/>
                </a:solidFill>
                <a:latin typeface="Consolas"/>
                <a:ea typeface="Fira Code" panose="020B0809050000020004" pitchFamily="49" charset="0"/>
                <a:cs typeface="Consolas"/>
                <a:sym typeface="Consolas"/>
              </a:rPr>
              <a:t>google.golang.org</a:t>
            </a:r>
            <a:r>
              <a:rPr lang="en-US" sz="1100" dirty="0">
                <a:solidFill>
                  <a:schemeClr val="dk2"/>
                </a:solidFill>
                <a:latin typeface="Consolas"/>
                <a:ea typeface="Fira Code" panose="020B0809050000020004" pitchFamily="49" charset="0"/>
                <a:cs typeface="Consolas"/>
                <a:sym typeface="Consolas"/>
              </a:rPr>
              <a:t>/protobuf@v1.28.1</a:t>
            </a:r>
            <a:endParaRPr sz="1100" dirty="0">
              <a:solidFill>
                <a:schemeClr val="dk2"/>
              </a:solidFill>
              <a:latin typeface="Consolas"/>
              <a:ea typeface="Fira Code" panose="020B0809050000020004" pitchFamily="49" charset="0"/>
              <a:cs typeface="Consolas"/>
              <a:sym typeface="Consolas"/>
            </a:endParaRPr>
          </a:p>
          <a:p>
            <a:pPr marL="0" lvl="0" indent="0" algn="l" rtl="0">
              <a:lnSpc>
                <a:spcPct val="100000"/>
              </a:lnSpc>
              <a:spcBef>
                <a:spcPts val="0"/>
              </a:spcBef>
              <a:spcAft>
                <a:spcPts val="0"/>
              </a:spcAft>
              <a:buClr>
                <a:schemeClr val="dk2"/>
              </a:buClr>
              <a:buSzPts val="795"/>
              <a:buFont typeface="Arial"/>
              <a:buNone/>
            </a:pPr>
            <a:endParaRPr sz="1100" dirty="0">
              <a:solidFill>
                <a:schemeClr val="dk2"/>
              </a:solidFill>
              <a:latin typeface="Consolas"/>
              <a:ea typeface="Consolas"/>
              <a:cs typeface="Consolas"/>
              <a:sym typeface="Consolas"/>
            </a:endParaRPr>
          </a:p>
        </p:txBody>
      </p:sp>
      <p:sp>
        <p:nvSpPr>
          <p:cNvPr id="390" name="Google Shape;390;p39"/>
          <p:cNvSpPr txBox="1">
            <a:spLocks noGrp="1"/>
          </p:cNvSpPr>
          <p:nvPr>
            <p:ph type="title"/>
          </p:nvPr>
        </p:nvSpPr>
        <p:spPr>
          <a:xfrm>
            <a:off x="290557" y="928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Querying the Graph</a:t>
            </a:r>
            <a:endParaRPr/>
          </a:p>
          <a:p>
            <a:pPr marL="0" lvl="0" indent="0" algn="ctr" rtl="0">
              <a:spcBef>
                <a:spcPts val="0"/>
              </a:spcBef>
              <a:spcAft>
                <a:spcPts val="0"/>
              </a:spcAft>
              <a:buClr>
                <a:schemeClr val="lt1"/>
              </a:buClr>
              <a:buSzPts val="1800"/>
              <a:buFont typeface="Questrial"/>
              <a:buNone/>
            </a:pPr>
            <a:r>
              <a:rPr lang="en-US" i="1"/>
              <a:t>Ancestors/Dependencies</a:t>
            </a:r>
            <a:endParaRPr i="1"/>
          </a:p>
        </p:txBody>
      </p:sp>
      <p:sp>
        <p:nvSpPr>
          <p:cNvPr id="391" name="Google Shape;391;p39"/>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body" idx="1"/>
          </p:nvPr>
        </p:nvSpPr>
        <p:spPr>
          <a:xfrm>
            <a:off x="290550" y="837100"/>
            <a:ext cx="8588400" cy="3578489"/>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795"/>
              <a:buFont typeface="Arial"/>
              <a:buNone/>
            </a:pPr>
            <a:r>
              <a:rPr lang="en-US" sz="1000" dirty="0">
                <a:solidFill>
                  <a:schemeClr val="dk2"/>
                </a:solidFill>
                <a:latin typeface="Consolas"/>
                <a:ea typeface="Consolas"/>
                <a:cs typeface="Consolas"/>
                <a:sym typeface="Consolas"/>
              </a:rPr>
              <a:t># show a table of the direct and indirect dependencies of Perseus</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795"/>
              <a:buFont typeface="Arial"/>
              <a:buNone/>
            </a:pPr>
            <a:r>
              <a:rPr lang="en-US" sz="1000" dirty="0">
                <a:solidFill>
                  <a:schemeClr val="dk2"/>
                </a:solidFill>
                <a:latin typeface="Consolas"/>
                <a:ea typeface="Consolas"/>
                <a:cs typeface="Consolas"/>
                <a:sym typeface="Consolas"/>
              </a:rPr>
              <a:t># within 4 degrees of separation</a:t>
            </a:r>
            <a:endParaRPr sz="1000" dirty="0">
              <a:solidFill>
                <a:schemeClr val="dk2"/>
              </a:solidFill>
              <a:latin typeface="Consolas"/>
              <a:ea typeface="Consolas"/>
              <a:cs typeface="Consolas"/>
              <a:sym typeface="Consolas"/>
            </a:endParaRPr>
          </a:p>
          <a:p>
            <a:pPr marL="0" lvl="0" indent="0" algn="l" rtl="0">
              <a:lnSpc>
                <a:spcPct val="150000"/>
              </a:lnSpc>
              <a:spcBef>
                <a:spcPts val="0"/>
              </a:spcBef>
              <a:spcAft>
                <a:spcPts val="0"/>
              </a:spcAft>
              <a:buClr>
                <a:schemeClr val="dk2"/>
              </a:buClr>
              <a:buSzPts val="795"/>
              <a:buFont typeface="Arial"/>
              <a:buNone/>
            </a:pPr>
            <a:r>
              <a:rPr lang="en-US" sz="1000" dirty="0">
                <a:solidFill>
                  <a:schemeClr val="dk2"/>
                </a:solidFill>
                <a:latin typeface="Consolas"/>
                <a:ea typeface="Consolas"/>
                <a:cs typeface="Consolas"/>
                <a:sym typeface="Consolas"/>
              </a:rPr>
              <a:t>$ </a:t>
            </a:r>
            <a:r>
              <a:rPr lang="en-US" sz="1000" dirty="0" err="1">
                <a:solidFill>
                  <a:schemeClr val="dk2"/>
                </a:solidFill>
                <a:latin typeface="Consolas"/>
                <a:ea typeface="Consolas"/>
                <a:cs typeface="Consolas"/>
                <a:sym typeface="Consolas"/>
              </a:rPr>
              <a:t>perseus</a:t>
            </a:r>
            <a:r>
              <a:rPr lang="en-US" sz="1000" dirty="0">
                <a:solidFill>
                  <a:schemeClr val="dk2"/>
                </a:solidFill>
                <a:latin typeface="Consolas"/>
                <a:ea typeface="Consolas"/>
                <a:cs typeface="Consolas"/>
                <a:sym typeface="Consolas"/>
              </a:rPr>
              <a:t> query ancestors </a:t>
            </a: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/CrowdStrike/</a:t>
            </a:r>
            <a:r>
              <a:rPr lang="en-US" sz="1000" dirty="0" err="1">
                <a:solidFill>
                  <a:schemeClr val="dk2"/>
                </a:solidFill>
                <a:latin typeface="Consolas"/>
                <a:ea typeface="Consolas"/>
                <a:cs typeface="Consolas"/>
                <a:sym typeface="Consolas"/>
              </a:rPr>
              <a:t>perseus</a:t>
            </a:r>
            <a:r>
              <a:rPr lang="en-US" sz="1000" dirty="0">
                <a:solidFill>
                  <a:schemeClr val="dk2"/>
                </a:solidFill>
                <a:latin typeface="Consolas"/>
                <a:ea typeface="Consolas"/>
                <a:cs typeface="Consolas"/>
                <a:sym typeface="Consolas"/>
              </a:rPr>
              <a:t> --list</a:t>
            </a:r>
            <a:endParaRPr sz="1000" dirty="0">
              <a:solidFill>
                <a:schemeClr val="dk2"/>
              </a:solidFill>
              <a:latin typeface="Consolas"/>
              <a:ea typeface="Consolas"/>
              <a:cs typeface="Consolas"/>
              <a:sym typeface="Consolas"/>
            </a:endParaRPr>
          </a:p>
          <a:p>
            <a:pPr marL="0" lvl="0" indent="0" algn="l" rtl="0">
              <a:lnSpc>
                <a:spcPct val="150000"/>
              </a:lnSpc>
              <a:spcBef>
                <a:spcPts val="0"/>
              </a:spcBef>
              <a:spcAft>
                <a:spcPts val="0"/>
              </a:spcAft>
              <a:buClr>
                <a:schemeClr val="dk2"/>
              </a:buClr>
              <a:buSzPts val="935"/>
              <a:buFont typeface="Arial"/>
              <a:buNone/>
            </a:pPr>
            <a:r>
              <a:rPr lang="en-US" sz="1000" dirty="0">
                <a:solidFill>
                  <a:schemeClr val="dk2"/>
                </a:solidFill>
                <a:latin typeface="Consolas"/>
                <a:ea typeface="Consolas"/>
                <a:cs typeface="Consolas"/>
                <a:sym typeface="Consolas"/>
              </a:rPr>
              <a:t>Dependency                                                     Direct</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/Masterminds/squirrel@v1.5.3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/go-git/go-git/v5@v5.4.2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grpc</a:t>
            </a:r>
            <a:r>
              <a:rPr lang="en-US" sz="1000" dirty="0">
                <a:solidFill>
                  <a:schemeClr val="dk2"/>
                </a:solidFill>
                <a:latin typeface="Consolas"/>
                <a:ea typeface="Consolas"/>
                <a:cs typeface="Consolas"/>
                <a:sym typeface="Consolas"/>
              </a:rPr>
              <a:t>-ecosystem/</a:t>
            </a:r>
            <a:r>
              <a:rPr lang="en-US" sz="1000" dirty="0" err="1">
                <a:solidFill>
                  <a:schemeClr val="dk2"/>
                </a:solidFill>
                <a:latin typeface="Consolas"/>
                <a:ea typeface="Consolas"/>
                <a:cs typeface="Consolas"/>
                <a:sym typeface="Consolas"/>
              </a:rPr>
              <a:t>grpc</a:t>
            </a:r>
            <a:r>
              <a:rPr lang="en-US" sz="1000" dirty="0">
                <a:solidFill>
                  <a:schemeClr val="dk2"/>
                </a:solidFill>
                <a:latin typeface="Consolas"/>
                <a:ea typeface="Consolas"/>
                <a:cs typeface="Consolas"/>
                <a:sym typeface="Consolas"/>
              </a:rPr>
              <a:t>-gateway/v2@v2.11.3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jackc</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pgx</a:t>
            </a:r>
            <a:r>
              <a:rPr lang="en-US" sz="1000" dirty="0">
                <a:solidFill>
                  <a:schemeClr val="dk2"/>
                </a:solidFill>
                <a:latin typeface="Consolas"/>
                <a:ea typeface="Consolas"/>
                <a:cs typeface="Consolas"/>
                <a:sym typeface="Consolas"/>
              </a:rPr>
              <a:t>/v4@v4.17.2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jmoiron</a:t>
            </a:r>
            <a:r>
              <a:rPr lang="en-US" sz="1000" dirty="0">
                <a:solidFill>
                  <a:schemeClr val="dk2"/>
                </a:solidFill>
                <a:latin typeface="Consolas"/>
                <a:ea typeface="Consolas"/>
                <a:cs typeface="Consolas"/>
                <a:sym typeface="Consolas"/>
              </a:rPr>
              <a:t>/sqlx@v1.3.5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mattn</a:t>
            </a:r>
            <a:r>
              <a:rPr lang="en-US" sz="1000" dirty="0">
                <a:solidFill>
                  <a:schemeClr val="dk2"/>
                </a:solidFill>
                <a:latin typeface="Consolas"/>
                <a:ea typeface="Consolas"/>
                <a:cs typeface="Consolas"/>
                <a:sym typeface="Consolas"/>
              </a:rPr>
              <a:t>/go-isatty@v0.0.16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soheilhy</a:t>
            </a:r>
            <a:r>
              <a:rPr lang="en-US" sz="1000" dirty="0">
                <a:solidFill>
                  <a:schemeClr val="dk2"/>
                </a:solidFill>
                <a:latin typeface="Consolas"/>
                <a:ea typeface="Consolas"/>
                <a:cs typeface="Consolas"/>
                <a:sym typeface="Consolas"/>
              </a:rPr>
              <a:t>/cmux@v0.1.5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/spf13/cobra@v1.5.0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/spf13/pflag@v1.0.5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github.com</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theckman</a:t>
            </a:r>
            <a:r>
              <a:rPr lang="en-US" sz="1000" dirty="0">
                <a:solidFill>
                  <a:schemeClr val="dk2"/>
                </a:solidFill>
                <a:latin typeface="Consolas"/>
                <a:ea typeface="Consolas"/>
                <a:cs typeface="Consolas"/>
                <a:sym typeface="Consolas"/>
              </a:rPr>
              <a:t>/yacspin@v0.13.12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golang.org</a:t>
            </a:r>
            <a:r>
              <a:rPr lang="en-US" sz="1000" dirty="0">
                <a:solidFill>
                  <a:schemeClr val="dk2"/>
                </a:solidFill>
                <a:latin typeface="Consolas"/>
                <a:ea typeface="Consolas"/>
                <a:cs typeface="Consolas"/>
                <a:sym typeface="Consolas"/>
              </a:rPr>
              <a:t>/x/mod@v0.1.1-0.20191105210325-c90efee705ee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golang.org</a:t>
            </a:r>
            <a:r>
              <a:rPr lang="en-US" sz="1000" dirty="0">
                <a:solidFill>
                  <a:schemeClr val="dk2"/>
                </a:solidFill>
                <a:latin typeface="Consolas"/>
                <a:ea typeface="Consolas"/>
                <a:cs typeface="Consolas"/>
                <a:sym typeface="Consolas"/>
              </a:rPr>
              <a:t>/x/sync@v0.0.0-20220601150217-0de741cfad7f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golang.org</a:t>
            </a:r>
            <a:r>
              <a:rPr lang="en-US" sz="1000" dirty="0">
                <a:solidFill>
                  <a:schemeClr val="dk2"/>
                </a:solidFill>
                <a:latin typeface="Consolas"/>
                <a:ea typeface="Consolas"/>
                <a:cs typeface="Consolas"/>
                <a:sym typeface="Consolas"/>
              </a:rPr>
              <a:t>/x/sys@v0.0.0-20220811171246-fbc7d0a398ab            false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google.golang.org</a:t>
            </a:r>
            <a:r>
              <a:rPr lang="en-US" sz="1000" dirty="0">
                <a:solidFill>
                  <a:schemeClr val="dk2"/>
                </a:solidFill>
                <a:latin typeface="Consolas"/>
                <a:ea typeface="Consolas"/>
                <a:cs typeface="Consolas"/>
                <a:sym typeface="Consolas"/>
              </a:rPr>
              <a:t>/genproto@v0.0.0-20220822174746-9e6da59bd2fc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google.golang.org</a:t>
            </a:r>
            <a:r>
              <a:rPr lang="en-US" sz="1000" dirty="0">
                <a:solidFill>
                  <a:schemeClr val="dk2"/>
                </a:solidFill>
                <a:latin typeface="Consolas"/>
                <a:ea typeface="Consolas"/>
                <a:cs typeface="Consolas"/>
                <a:sym typeface="Consolas"/>
              </a:rPr>
              <a:t>/grpc@v1.49.0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google.golang.org</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grpc</a:t>
            </a:r>
            <a:r>
              <a:rPr lang="en-US" sz="1000" dirty="0">
                <a:solidFill>
                  <a:schemeClr val="dk2"/>
                </a:solidFill>
                <a:latin typeface="Consolas"/>
                <a:ea typeface="Consolas"/>
                <a:cs typeface="Consolas"/>
                <a:sym typeface="Consolas"/>
              </a:rPr>
              <a:t>/</a:t>
            </a:r>
            <a:r>
              <a:rPr lang="en-US" sz="1000" dirty="0" err="1">
                <a:solidFill>
                  <a:schemeClr val="dk2"/>
                </a:solidFill>
                <a:latin typeface="Consolas"/>
                <a:ea typeface="Consolas"/>
                <a:cs typeface="Consolas"/>
                <a:sym typeface="Consolas"/>
              </a:rPr>
              <a:t>cmd</a:t>
            </a:r>
            <a:r>
              <a:rPr lang="en-US" sz="1000" dirty="0">
                <a:solidFill>
                  <a:schemeClr val="dk2"/>
                </a:solidFill>
                <a:latin typeface="Consolas"/>
                <a:ea typeface="Consolas"/>
                <a:cs typeface="Consolas"/>
                <a:sym typeface="Consolas"/>
              </a:rPr>
              <a:t>/protoc-gen-go-grpc@v1.2.0           true</a:t>
            </a:r>
            <a:endParaRPr sz="100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00" dirty="0" err="1">
                <a:solidFill>
                  <a:schemeClr val="dk2"/>
                </a:solidFill>
                <a:latin typeface="Consolas"/>
                <a:ea typeface="Consolas"/>
                <a:cs typeface="Consolas"/>
                <a:sym typeface="Consolas"/>
              </a:rPr>
              <a:t>google.golang.org</a:t>
            </a:r>
            <a:r>
              <a:rPr lang="en-US" sz="1000" dirty="0">
                <a:solidFill>
                  <a:schemeClr val="dk2"/>
                </a:solidFill>
                <a:latin typeface="Consolas"/>
                <a:ea typeface="Consolas"/>
                <a:cs typeface="Consolas"/>
                <a:sym typeface="Consolas"/>
              </a:rPr>
              <a:t>/protobuf@v1.28.1                             true</a:t>
            </a:r>
            <a:endParaRPr sz="1000" dirty="0">
              <a:solidFill>
                <a:schemeClr val="dk2"/>
              </a:solidFill>
              <a:latin typeface="Consolas"/>
              <a:ea typeface="Consolas"/>
              <a:cs typeface="Consolas"/>
              <a:sym typeface="Consolas"/>
            </a:endParaRPr>
          </a:p>
        </p:txBody>
      </p:sp>
      <p:sp>
        <p:nvSpPr>
          <p:cNvPr id="397" name="Google Shape;397;p40"/>
          <p:cNvSpPr txBox="1">
            <a:spLocks noGrp="1"/>
          </p:cNvSpPr>
          <p:nvPr>
            <p:ph type="title"/>
          </p:nvPr>
        </p:nvSpPr>
        <p:spPr>
          <a:xfrm>
            <a:off x="290557" y="928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Querying the Graph</a:t>
            </a:r>
            <a:endParaRPr/>
          </a:p>
          <a:p>
            <a:pPr marL="0" lvl="0" indent="0" algn="ctr" rtl="0">
              <a:spcBef>
                <a:spcPts val="0"/>
              </a:spcBef>
              <a:spcAft>
                <a:spcPts val="0"/>
              </a:spcAft>
              <a:buClr>
                <a:schemeClr val="lt1"/>
              </a:buClr>
              <a:buSzPts val="1800"/>
              <a:buFont typeface="Questrial"/>
              <a:buNone/>
            </a:pPr>
            <a:r>
              <a:rPr lang="en-US" i="1"/>
              <a:t>Ancestors/Dependencies</a:t>
            </a:r>
            <a:endParaRPr i="1"/>
          </a:p>
        </p:txBody>
      </p:sp>
      <p:sp>
        <p:nvSpPr>
          <p:cNvPr id="398" name="Google Shape;398;p40"/>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txBox="1">
            <a:spLocks noGrp="1"/>
          </p:cNvSpPr>
          <p:nvPr>
            <p:ph type="body" idx="1"/>
          </p:nvPr>
        </p:nvSpPr>
        <p:spPr>
          <a:xfrm>
            <a:off x="290550" y="947825"/>
            <a:ext cx="8394900" cy="35811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2"/>
              </a:buClr>
              <a:buSzPts val="935"/>
              <a:buFont typeface="Arial"/>
              <a:buNone/>
            </a:pP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935"/>
              <a:buFont typeface="Arial"/>
              <a:buNone/>
            </a:pPr>
            <a:r>
              <a:rPr lang="en-US" sz="1060" dirty="0">
                <a:solidFill>
                  <a:schemeClr val="dk2"/>
                </a:solidFill>
                <a:latin typeface="Consolas"/>
                <a:ea typeface="Consolas"/>
                <a:cs typeface="Consolas"/>
                <a:sym typeface="Consolas"/>
              </a:rPr>
              <a:t># list the path and version of all modules that directly depend on cmux@v0.1.5</a:t>
            </a:r>
            <a:endParaRPr sz="1060" dirty="0">
              <a:solidFill>
                <a:schemeClr val="dk2"/>
              </a:solidFill>
              <a:latin typeface="Consolas"/>
              <a:ea typeface="Consolas"/>
              <a:cs typeface="Consolas"/>
              <a:sym typeface="Consolas"/>
            </a:endParaRPr>
          </a:p>
          <a:p>
            <a:pPr marL="0" lvl="0" indent="0" algn="l" rtl="0">
              <a:lnSpc>
                <a:spcPct val="150000"/>
              </a:lnSpc>
              <a:spcBef>
                <a:spcPts val="0"/>
              </a:spcBef>
              <a:spcAft>
                <a:spcPts val="0"/>
              </a:spcAft>
              <a:buClr>
                <a:schemeClr val="dk2"/>
              </a:buClr>
              <a:buSzPts val="935"/>
              <a:buFont typeface="Arial"/>
              <a:buNone/>
            </a:pPr>
            <a:r>
              <a:rPr lang="en-US" sz="1060" dirty="0">
                <a:solidFill>
                  <a:schemeClr val="dk2"/>
                </a:solidFill>
                <a:latin typeface="Consolas"/>
                <a:ea typeface="Consolas"/>
                <a:cs typeface="Consolas"/>
                <a:sym typeface="Consolas"/>
              </a:rPr>
              <a:t>$ </a:t>
            </a:r>
            <a:r>
              <a:rPr lang="en-US" sz="1060" dirty="0" err="1">
                <a:solidFill>
                  <a:schemeClr val="dk2"/>
                </a:solidFill>
                <a:latin typeface="Consolas"/>
                <a:ea typeface="Consolas"/>
                <a:cs typeface="Consolas"/>
                <a:sym typeface="Consolas"/>
              </a:rPr>
              <a:t>perseus</a:t>
            </a:r>
            <a:r>
              <a:rPr lang="en-US" sz="1060" dirty="0">
                <a:solidFill>
                  <a:schemeClr val="dk2"/>
                </a:solidFill>
                <a:latin typeface="Consolas"/>
                <a:ea typeface="Consolas"/>
                <a:cs typeface="Consolas"/>
                <a:sym typeface="Consolas"/>
              </a:rPr>
              <a:t> query descendants </a:t>
            </a: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a:t>
            </a:r>
            <a:r>
              <a:rPr lang="en-US" sz="1060" dirty="0" err="1">
                <a:solidFill>
                  <a:schemeClr val="dk2"/>
                </a:solidFill>
                <a:latin typeface="Consolas"/>
                <a:ea typeface="Consolas"/>
                <a:cs typeface="Consolas"/>
                <a:sym typeface="Consolas"/>
              </a:rPr>
              <a:t>soheilhy</a:t>
            </a:r>
            <a:r>
              <a:rPr lang="en-US" sz="1060" dirty="0">
                <a:solidFill>
                  <a:schemeClr val="dk2"/>
                </a:solidFill>
                <a:latin typeface="Consolas"/>
                <a:ea typeface="Consolas"/>
                <a:cs typeface="Consolas"/>
                <a:sym typeface="Consolas"/>
              </a:rPr>
              <a:t>/cmux@v0.1.5 --max-depth 1 --format '{{.Name}}'</a:t>
            </a:r>
            <a:endParaRPr sz="1060" dirty="0">
              <a:solidFill>
                <a:schemeClr val="dk2"/>
              </a:solidFill>
              <a:latin typeface="Consolas"/>
              <a:ea typeface="Consolas"/>
              <a:cs typeface="Consolas"/>
              <a:sym typeface="Consolas"/>
            </a:endParaRPr>
          </a:p>
          <a:p>
            <a:pPr marL="0" lvl="0" indent="0" algn="l" rtl="0">
              <a:lnSpc>
                <a:spcPct val="15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/CrowdStrike/perseus@v0.1.1</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/CrowdStrike/perseus@v0.1.0</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/CrowdStrike/perseus@v0.0.0</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a:solidFill>
                  <a:schemeClr val="dk2"/>
                </a:solidFill>
                <a:latin typeface="Consolas"/>
                <a:ea typeface="Consolas"/>
                <a:cs typeface="Consolas"/>
                <a:sym typeface="Consolas"/>
              </a:rPr>
              <a:t># same thing, but output as a table</a:t>
            </a:r>
            <a:endParaRPr sz="1060" dirty="0">
              <a:solidFill>
                <a:schemeClr val="dk2"/>
              </a:solidFill>
              <a:latin typeface="Consolas"/>
              <a:ea typeface="Consolas"/>
              <a:cs typeface="Consolas"/>
              <a:sym typeface="Consolas"/>
            </a:endParaRPr>
          </a:p>
          <a:p>
            <a:pPr marL="0" lvl="0" indent="0" algn="l" rtl="0">
              <a:lnSpc>
                <a:spcPct val="160000"/>
              </a:lnSpc>
              <a:spcBef>
                <a:spcPts val="0"/>
              </a:spcBef>
              <a:spcAft>
                <a:spcPts val="0"/>
              </a:spcAft>
              <a:buClr>
                <a:schemeClr val="dk2"/>
              </a:buClr>
              <a:buSzPts val="1100"/>
              <a:buFont typeface="Arial"/>
              <a:buNone/>
            </a:pPr>
            <a:r>
              <a:rPr lang="en-US" sz="1060" dirty="0">
                <a:solidFill>
                  <a:schemeClr val="dk2"/>
                </a:solidFill>
                <a:latin typeface="Consolas"/>
                <a:ea typeface="Consolas"/>
                <a:cs typeface="Consolas"/>
                <a:sym typeface="Consolas"/>
              </a:rPr>
              <a:t>$ </a:t>
            </a:r>
            <a:r>
              <a:rPr lang="en-US" sz="1060" dirty="0" err="1">
                <a:solidFill>
                  <a:schemeClr val="dk2"/>
                </a:solidFill>
                <a:latin typeface="Consolas"/>
                <a:ea typeface="Consolas"/>
                <a:cs typeface="Consolas"/>
                <a:sym typeface="Consolas"/>
              </a:rPr>
              <a:t>perseus</a:t>
            </a:r>
            <a:r>
              <a:rPr lang="en-US" sz="1060" dirty="0">
                <a:solidFill>
                  <a:schemeClr val="dk2"/>
                </a:solidFill>
                <a:latin typeface="Consolas"/>
                <a:ea typeface="Consolas"/>
                <a:cs typeface="Consolas"/>
                <a:sym typeface="Consolas"/>
              </a:rPr>
              <a:t> q d </a:t>
            </a: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a:t>
            </a:r>
            <a:r>
              <a:rPr lang="en-US" sz="1060" dirty="0" err="1">
                <a:solidFill>
                  <a:schemeClr val="dk2"/>
                </a:solidFill>
                <a:latin typeface="Consolas"/>
                <a:ea typeface="Consolas"/>
                <a:cs typeface="Consolas"/>
                <a:sym typeface="Consolas"/>
              </a:rPr>
              <a:t>soheilhy</a:t>
            </a:r>
            <a:r>
              <a:rPr lang="en-US" sz="1060" dirty="0">
                <a:solidFill>
                  <a:schemeClr val="dk2"/>
                </a:solidFill>
                <a:latin typeface="Consolas"/>
                <a:ea typeface="Consolas"/>
                <a:cs typeface="Consolas"/>
                <a:sym typeface="Consolas"/>
              </a:rPr>
              <a:t>/cmux@v0.1.5 --max-depth 1 –-list</a:t>
            </a:r>
            <a:endParaRPr sz="1060" dirty="0">
              <a:solidFill>
                <a:schemeClr val="dk2"/>
              </a:solidFill>
              <a:latin typeface="Consolas"/>
              <a:ea typeface="Consolas"/>
              <a:cs typeface="Consolas"/>
              <a:sym typeface="Consolas"/>
            </a:endParaRPr>
          </a:p>
          <a:p>
            <a:pPr marL="0" lvl="0" indent="0" algn="l" rtl="0">
              <a:lnSpc>
                <a:spcPct val="160000"/>
              </a:lnSpc>
              <a:spcBef>
                <a:spcPts val="0"/>
              </a:spcBef>
              <a:spcAft>
                <a:spcPts val="0"/>
              </a:spcAft>
              <a:buClr>
                <a:schemeClr val="dk2"/>
              </a:buClr>
              <a:buSzPts val="1100"/>
              <a:buFont typeface="Arial"/>
              <a:buNone/>
            </a:pPr>
            <a:r>
              <a:rPr lang="en-US" sz="1060" dirty="0">
                <a:solidFill>
                  <a:schemeClr val="dk2"/>
                </a:solidFill>
                <a:latin typeface="Consolas"/>
                <a:ea typeface="Consolas"/>
                <a:cs typeface="Consolas"/>
                <a:sym typeface="Consolas"/>
              </a:rPr>
              <a:t>Dependent                              Direct</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/CrowdStrike/perseus@v0.1.1  true</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/CrowdStrike/perseus@v0.1.0  true</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/CrowdStrike/perseus@v0.0.0  true</a:t>
            </a: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endParaRPr sz="1060"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Clr>
                <a:schemeClr val="dk2"/>
              </a:buClr>
              <a:buSzPts val="1100"/>
              <a:buFont typeface="Arial"/>
              <a:buNone/>
            </a:pPr>
            <a:r>
              <a:rPr lang="en-US" sz="1060" dirty="0">
                <a:solidFill>
                  <a:schemeClr val="dk2"/>
                </a:solidFill>
                <a:latin typeface="Consolas"/>
                <a:ea typeface="Consolas"/>
                <a:cs typeface="Consolas"/>
                <a:sym typeface="Consolas"/>
              </a:rPr>
              <a:t># again, but de-duplicate by module path</a:t>
            </a:r>
            <a:endParaRPr sz="1060" dirty="0">
              <a:solidFill>
                <a:schemeClr val="dk2"/>
              </a:solidFill>
              <a:latin typeface="Consolas"/>
              <a:ea typeface="Consolas"/>
              <a:cs typeface="Consolas"/>
              <a:sym typeface="Consolas"/>
            </a:endParaRPr>
          </a:p>
          <a:p>
            <a:pPr marL="0" lvl="0" indent="0" algn="l" rtl="0">
              <a:lnSpc>
                <a:spcPct val="160000"/>
              </a:lnSpc>
              <a:spcBef>
                <a:spcPts val="0"/>
              </a:spcBef>
              <a:spcAft>
                <a:spcPts val="0"/>
              </a:spcAft>
              <a:buClr>
                <a:schemeClr val="dk2"/>
              </a:buClr>
              <a:buSzPts val="1100"/>
              <a:buFont typeface="Arial"/>
              <a:buNone/>
            </a:pPr>
            <a:r>
              <a:rPr lang="en-US" sz="1060" dirty="0">
                <a:solidFill>
                  <a:schemeClr val="dk2"/>
                </a:solidFill>
                <a:latin typeface="Consolas"/>
                <a:ea typeface="Consolas"/>
                <a:cs typeface="Consolas"/>
                <a:sym typeface="Consolas"/>
              </a:rPr>
              <a:t>$ </a:t>
            </a:r>
            <a:r>
              <a:rPr lang="en-US" sz="1060" dirty="0" err="1">
                <a:solidFill>
                  <a:schemeClr val="dk2"/>
                </a:solidFill>
                <a:latin typeface="Consolas"/>
                <a:ea typeface="Consolas"/>
                <a:cs typeface="Consolas"/>
                <a:sym typeface="Consolas"/>
              </a:rPr>
              <a:t>perseus</a:t>
            </a:r>
            <a:r>
              <a:rPr lang="en-US" sz="1060" dirty="0">
                <a:solidFill>
                  <a:schemeClr val="dk2"/>
                </a:solidFill>
                <a:latin typeface="Consolas"/>
                <a:ea typeface="Consolas"/>
                <a:cs typeface="Consolas"/>
                <a:sym typeface="Consolas"/>
              </a:rPr>
              <a:t> q d </a:t>
            </a: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a:t>
            </a:r>
            <a:r>
              <a:rPr lang="en-US" sz="1060" dirty="0" err="1">
                <a:solidFill>
                  <a:schemeClr val="dk2"/>
                </a:solidFill>
                <a:latin typeface="Consolas"/>
                <a:ea typeface="Consolas"/>
                <a:cs typeface="Consolas"/>
                <a:sym typeface="Consolas"/>
              </a:rPr>
              <a:t>soheilhy</a:t>
            </a:r>
            <a:r>
              <a:rPr lang="en-US" sz="1060" dirty="0">
                <a:solidFill>
                  <a:schemeClr val="dk2"/>
                </a:solidFill>
                <a:latin typeface="Consolas"/>
                <a:ea typeface="Consolas"/>
                <a:cs typeface="Consolas"/>
                <a:sym typeface="Consolas"/>
              </a:rPr>
              <a:t>/cmux@v0.1.5 --format '{{.Path}}' | </a:t>
            </a:r>
            <a:r>
              <a:rPr lang="en-US" sz="1060" dirty="0" err="1">
                <a:solidFill>
                  <a:schemeClr val="dk2"/>
                </a:solidFill>
                <a:latin typeface="Consolas"/>
                <a:ea typeface="Consolas"/>
                <a:cs typeface="Consolas"/>
                <a:sym typeface="Consolas"/>
              </a:rPr>
              <a:t>uniq</a:t>
            </a:r>
            <a:endParaRPr sz="1060" dirty="0">
              <a:solidFill>
                <a:schemeClr val="dk2"/>
              </a:solidFill>
              <a:latin typeface="Consolas"/>
              <a:ea typeface="Consolas"/>
              <a:cs typeface="Consolas"/>
              <a:sym typeface="Consolas"/>
            </a:endParaRPr>
          </a:p>
          <a:p>
            <a:pPr marL="0" lvl="0" indent="0" algn="l" rtl="0">
              <a:lnSpc>
                <a:spcPct val="160000"/>
              </a:lnSpc>
              <a:spcBef>
                <a:spcPts val="0"/>
              </a:spcBef>
              <a:spcAft>
                <a:spcPts val="0"/>
              </a:spcAft>
              <a:buClr>
                <a:schemeClr val="dk2"/>
              </a:buClr>
              <a:buSzPts val="1100"/>
              <a:buFont typeface="Arial"/>
              <a:buNone/>
            </a:pPr>
            <a:r>
              <a:rPr lang="en-US" sz="1060" dirty="0" err="1">
                <a:solidFill>
                  <a:schemeClr val="dk2"/>
                </a:solidFill>
                <a:latin typeface="Consolas"/>
                <a:ea typeface="Consolas"/>
                <a:cs typeface="Consolas"/>
                <a:sym typeface="Consolas"/>
              </a:rPr>
              <a:t>github.com</a:t>
            </a:r>
            <a:r>
              <a:rPr lang="en-US" sz="1060" dirty="0">
                <a:solidFill>
                  <a:schemeClr val="dk2"/>
                </a:solidFill>
                <a:latin typeface="Consolas"/>
                <a:ea typeface="Consolas"/>
                <a:cs typeface="Consolas"/>
                <a:sym typeface="Consolas"/>
              </a:rPr>
              <a:t>/CrowdStrike/</a:t>
            </a:r>
            <a:r>
              <a:rPr lang="en-US" sz="1060" dirty="0" err="1">
                <a:solidFill>
                  <a:schemeClr val="dk2"/>
                </a:solidFill>
                <a:latin typeface="Consolas"/>
                <a:ea typeface="Consolas"/>
                <a:cs typeface="Consolas"/>
                <a:sym typeface="Consolas"/>
              </a:rPr>
              <a:t>perseus</a:t>
            </a:r>
            <a:endParaRPr sz="1060" dirty="0">
              <a:solidFill>
                <a:schemeClr val="dk2"/>
              </a:solidFill>
              <a:latin typeface="Consolas"/>
              <a:ea typeface="Consolas"/>
              <a:cs typeface="Consolas"/>
              <a:sym typeface="Consolas"/>
            </a:endParaRPr>
          </a:p>
        </p:txBody>
      </p:sp>
      <p:sp>
        <p:nvSpPr>
          <p:cNvPr id="404" name="Google Shape;404;p41"/>
          <p:cNvSpPr txBox="1">
            <a:spLocks noGrp="1"/>
          </p:cNvSpPr>
          <p:nvPr>
            <p:ph type="title"/>
          </p:nvPr>
        </p:nvSpPr>
        <p:spPr>
          <a:xfrm>
            <a:off x="290557" y="2452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Querying the Graph</a:t>
            </a:r>
            <a:endParaRPr/>
          </a:p>
          <a:p>
            <a:pPr marL="0" lvl="0" indent="0" algn="ctr" rtl="0">
              <a:spcBef>
                <a:spcPts val="0"/>
              </a:spcBef>
              <a:spcAft>
                <a:spcPts val="0"/>
              </a:spcAft>
              <a:buClr>
                <a:schemeClr val="lt1"/>
              </a:buClr>
              <a:buSzPts val="1800"/>
              <a:buFont typeface="Questrial"/>
              <a:buNone/>
            </a:pPr>
            <a:r>
              <a:rPr lang="en-US" i="1"/>
              <a:t>Descendants/Dependants</a:t>
            </a:r>
            <a:endParaRPr i="1"/>
          </a:p>
        </p:txBody>
      </p:sp>
      <p:sp>
        <p:nvSpPr>
          <p:cNvPr id="405" name="Google Shape;405;p41"/>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txBox="1">
            <a:spLocks noGrp="1"/>
          </p:cNvSpPr>
          <p:nvPr>
            <p:ph type="body" idx="1"/>
          </p:nvPr>
        </p:nvSpPr>
        <p:spPr>
          <a:xfrm>
            <a:off x="138150" y="846775"/>
            <a:ext cx="5518200" cy="10887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65000"/>
              </a:lnSpc>
              <a:spcBef>
                <a:spcPts val="0"/>
              </a:spcBef>
              <a:spcAft>
                <a:spcPts val="0"/>
              </a:spcAft>
              <a:buSzPts val="725"/>
              <a:buNone/>
            </a:pP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r>
              <a:rPr lang="en-US" sz="821" dirty="0">
                <a:solidFill>
                  <a:schemeClr val="dk2"/>
                </a:solidFill>
                <a:latin typeface="Consolas"/>
                <a:ea typeface="Consolas"/>
                <a:cs typeface="Consolas"/>
                <a:sym typeface="Consolas"/>
              </a:rPr>
              <a:t># Generates the image to the right</a:t>
            </a: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r>
              <a:rPr lang="en-US" sz="821" dirty="0">
                <a:solidFill>
                  <a:schemeClr val="dk2"/>
                </a:solidFill>
                <a:latin typeface="Consolas"/>
                <a:ea typeface="Consolas"/>
                <a:cs typeface="Consolas"/>
                <a:sym typeface="Consolas"/>
              </a:rPr>
              <a:t>$ </a:t>
            </a:r>
            <a:r>
              <a:rPr lang="en-US" sz="821" dirty="0" err="1">
                <a:solidFill>
                  <a:schemeClr val="dk2"/>
                </a:solidFill>
                <a:latin typeface="Consolas"/>
                <a:ea typeface="Consolas"/>
                <a:cs typeface="Consolas"/>
                <a:sym typeface="Consolas"/>
              </a:rPr>
              <a:t>perseus</a:t>
            </a:r>
            <a:r>
              <a:rPr lang="en-US" sz="821" dirty="0">
                <a:solidFill>
                  <a:schemeClr val="dk2"/>
                </a:solidFill>
                <a:latin typeface="Consolas"/>
                <a:ea typeface="Consolas"/>
                <a:cs typeface="Consolas"/>
                <a:sym typeface="Consolas"/>
              </a:rPr>
              <a:t> query ancestors </a:t>
            </a:r>
            <a:r>
              <a:rPr lang="en-US" sz="821" dirty="0" err="1">
                <a:solidFill>
                  <a:schemeClr val="dk2"/>
                </a:solidFill>
                <a:latin typeface="Consolas"/>
                <a:ea typeface="Consolas"/>
                <a:cs typeface="Consolas"/>
                <a:sym typeface="Consolas"/>
              </a:rPr>
              <a:t>github.com</a:t>
            </a:r>
            <a:r>
              <a:rPr lang="en-US" sz="821" dirty="0">
                <a:solidFill>
                  <a:schemeClr val="dk2"/>
                </a:solidFill>
                <a:latin typeface="Consolas"/>
                <a:ea typeface="Consolas"/>
                <a:cs typeface="Consolas"/>
                <a:sym typeface="Consolas"/>
              </a:rPr>
              <a:t>/CrowdStrike/</a:t>
            </a:r>
            <a:r>
              <a:rPr lang="en-US" sz="821" dirty="0" err="1">
                <a:solidFill>
                  <a:schemeClr val="dk2"/>
                </a:solidFill>
                <a:latin typeface="Consolas"/>
                <a:ea typeface="Consolas"/>
                <a:cs typeface="Consolas"/>
                <a:sym typeface="Consolas"/>
              </a:rPr>
              <a:t>perseus</a:t>
            </a:r>
            <a:r>
              <a:rPr lang="en-US" sz="821" dirty="0">
                <a:solidFill>
                  <a:schemeClr val="dk2"/>
                </a:solidFill>
                <a:latin typeface="Consolas"/>
                <a:ea typeface="Consolas"/>
                <a:cs typeface="Consolas"/>
                <a:sym typeface="Consolas"/>
              </a:rPr>
              <a:t> --dot | dot -</a:t>
            </a:r>
            <a:r>
              <a:rPr lang="en-US" sz="821" dirty="0" err="1">
                <a:solidFill>
                  <a:schemeClr val="dk2"/>
                </a:solidFill>
                <a:latin typeface="Consolas"/>
                <a:ea typeface="Consolas"/>
                <a:cs typeface="Consolas"/>
                <a:sym typeface="Consolas"/>
              </a:rPr>
              <a:t>Tpng</a:t>
            </a:r>
            <a:r>
              <a:rPr lang="en-US" sz="821" dirty="0">
                <a:solidFill>
                  <a:schemeClr val="dk2"/>
                </a:solidFill>
                <a:latin typeface="Consolas"/>
                <a:ea typeface="Consolas"/>
                <a:cs typeface="Consolas"/>
                <a:sym typeface="Consolas"/>
              </a:rPr>
              <a:t> -o </a:t>
            </a:r>
            <a:r>
              <a:rPr lang="en-US" sz="821" dirty="0" err="1">
                <a:solidFill>
                  <a:schemeClr val="dk2"/>
                </a:solidFill>
                <a:latin typeface="Consolas"/>
                <a:ea typeface="Consolas"/>
                <a:cs typeface="Consolas"/>
                <a:sym typeface="Consolas"/>
              </a:rPr>
              <a:t>perseus.png</a:t>
            </a: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r>
              <a:rPr lang="en-US" sz="821" dirty="0">
                <a:solidFill>
                  <a:schemeClr val="dk2"/>
                </a:solidFill>
                <a:latin typeface="Consolas"/>
                <a:ea typeface="Consolas"/>
                <a:cs typeface="Consolas"/>
                <a:sym typeface="Consolas"/>
              </a:rPr>
              <a:t># Generates the image below</a:t>
            </a:r>
            <a:endParaRPr sz="821" dirty="0">
              <a:solidFill>
                <a:schemeClr val="dk2"/>
              </a:solidFill>
              <a:latin typeface="Consolas"/>
              <a:ea typeface="Consolas"/>
              <a:cs typeface="Consolas"/>
              <a:sym typeface="Consolas"/>
            </a:endParaRPr>
          </a:p>
          <a:p>
            <a:pPr marL="0" lvl="0" indent="0" algn="l" rtl="0">
              <a:lnSpc>
                <a:spcPct val="100000"/>
              </a:lnSpc>
              <a:spcBef>
                <a:spcPts val="0"/>
              </a:spcBef>
              <a:spcAft>
                <a:spcPts val="0"/>
              </a:spcAft>
              <a:buSzPts val="725"/>
              <a:buNone/>
            </a:pPr>
            <a:r>
              <a:rPr lang="en-US" sz="821" dirty="0">
                <a:solidFill>
                  <a:schemeClr val="dk2"/>
                </a:solidFill>
                <a:latin typeface="Consolas"/>
                <a:ea typeface="Consolas"/>
                <a:cs typeface="Consolas"/>
                <a:sym typeface="Consolas"/>
              </a:rPr>
              <a:t>$ </a:t>
            </a:r>
            <a:r>
              <a:rPr lang="en-US" sz="821" dirty="0" err="1">
                <a:solidFill>
                  <a:schemeClr val="dk2"/>
                </a:solidFill>
                <a:latin typeface="Consolas"/>
                <a:ea typeface="Consolas"/>
                <a:cs typeface="Consolas"/>
                <a:sym typeface="Consolas"/>
              </a:rPr>
              <a:t>perseus</a:t>
            </a:r>
            <a:r>
              <a:rPr lang="en-US" sz="821" dirty="0">
                <a:solidFill>
                  <a:schemeClr val="dk2"/>
                </a:solidFill>
                <a:latin typeface="Consolas"/>
                <a:ea typeface="Consolas"/>
                <a:cs typeface="Consolas"/>
                <a:sym typeface="Consolas"/>
              </a:rPr>
              <a:t> q d </a:t>
            </a:r>
            <a:r>
              <a:rPr lang="en-US" sz="821" dirty="0" err="1">
                <a:solidFill>
                  <a:schemeClr val="dk2"/>
                </a:solidFill>
                <a:latin typeface="Consolas"/>
                <a:ea typeface="Consolas"/>
                <a:cs typeface="Consolas"/>
                <a:sym typeface="Consolas"/>
              </a:rPr>
              <a:t>github.com</a:t>
            </a:r>
            <a:r>
              <a:rPr lang="en-US" sz="821" dirty="0">
                <a:solidFill>
                  <a:schemeClr val="dk2"/>
                </a:solidFill>
                <a:latin typeface="Consolas"/>
                <a:ea typeface="Consolas"/>
                <a:cs typeface="Consolas"/>
                <a:sym typeface="Consolas"/>
              </a:rPr>
              <a:t>/</a:t>
            </a:r>
            <a:r>
              <a:rPr lang="en-US" sz="821" dirty="0" err="1">
                <a:solidFill>
                  <a:schemeClr val="dk2"/>
                </a:solidFill>
                <a:latin typeface="Consolas"/>
                <a:ea typeface="Consolas"/>
                <a:cs typeface="Consolas"/>
                <a:sym typeface="Consolas"/>
              </a:rPr>
              <a:t>soheilhy</a:t>
            </a:r>
            <a:r>
              <a:rPr lang="en-US" sz="821" dirty="0">
                <a:solidFill>
                  <a:schemeClr val="dk2"/>
                </a:solidFill>
                <a:latin typeface="Consolas"/>
                <a:ea typeface="Consolas"/>
                <a:cs typeface="Consolas"/>
                <a:sym typeface="Consolas"/>
              </a:rPr>
              <a:t>/</a:t>
            </a:r>
            <a:r>
              <a:rPr lang="en-US" sz="821" dirty="0" err="1">
                <a:solidFill>
                  <a:schemeClr val="dk2"/>
                </a:solidFill>
                <a:latin typeface="Consolas"/>
                <a:ea typeface="Consolas"/>
                <a:cs typeface="Consolas"/>
                <a:sym typeface="Consolas"/>
              </a:rPr>
              <a:t>cmux</a:t>
            </a:r>
            <a:r>
              <a:rPr lang="en-US" sz="821" dirty="0">
                <a:solidFill>
                  <a:schemeClr val="dk2"/>
                </a:solidFill>
                <a:latin typeface="Consolas"/>
                <a:ea typeface="Consolas"/>
                <a:cs typeface="Consolas"/>
                <a:sym typeface="Consolas"/>
              </a:rPr>
              <a:t> --dot | dot -</a:t>
            </a:r>
            <a:r>
              <a:rPr lang="en-US" sz="821" dirty="0" err="1">
                <a:solidFill>
                  <a:schemeClr val="dk2"/>
                </a:solidFill>
                <a:latin typeface="Consolas"/>
                <a:ea typeface="Consolas"/>
                <a:cs typeface="Consolas"/>
                <a:sym typeface="Consolas"/>
              </a:rPr>
              <a:t>Tpng</a:t>
            </a:r>
            <a:r>
              <a:rPr lang="en-US" sz="821" dirty="0">
                <a:solidFill>
                  <a:schemeClr val="dk2"/>
                </a:solidFill>
                <a:latin typeface="Consolas"/>
                <a:ea typeface="Consolas"/>
                <a:cs typeface="Consolas"/>
                <a:sym typeface="Consolas"/>
              </a:rPr>
              <a:t> -o </a:t>
            </a:r>
            <a:r>
              <a:rPr lang="en-US" sz="821" dirty="0" err="1">
                <a:solidFill>
                  <a:schemeClr val="dk2"/>
                </a:solidFill>
                <a:latin typeface="Consolas"/>
                <a:ea typeface="Consolas"/>
                <a:cs typeface="Consolas"/>
                <a:sym typeface="Consolas"/>
              </a:rPr>
              <a:t>cmux.png</a:t>
            </a:r>
            <a:endParaRPr sz="821" dirty="0">
              <a:solidFill>
                <a:schemeClr val="dk2"/>
              </a:solidFill>
              <a:latin typeface="Consolas"/>
              <a:ea typeface="Consolas"/>
              <a:cs typeface="Consolas"/>
              <a:sym typeface="Consolas"/>
            </a:endParaRPr>
          </a:p>
        </p:txBody>
      </p:sp>
      <p:sp>
        <p:nvSpPr>
          <p:cNvPr id="412" name="Google Shape;412;p42"/>
          <p:cNvSpPr txBox="1">
            <a:spLocks noGrp="1"/>
          </p:cNvSpPr>
          <p:nvPr>
            <p:ph type="title"/>
          </p:nvPr>
        </p:nvSpPr>
        <p:spPr>
          <a:xfrm>
            <a:off x="290551" y="169025"/>
            <a:ext cx="39141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Rendering the Graph</a:t>
            </a:r>
            <a:endParaRPr/>
          </a:p>
        </p:txBody>
      </p:sp>
      <p:pic>
        <p:nvPicPr>
          <p:cNvPr id="413" name="Google Shape;413;p42"/>
          <p:cNvPicPr preferRelativeResize="0"/>
          <p:nvPr/>
        </p:nvPicPr>
        <p:blipFill>
          <a:blip r:embed="rId3">
            <a:alphaModFix/>
          </a:blip>
          <a:stretch>
            <a:fillRect/>
          </a:stretch>
        </p:blipFill>
        <p:spPr>
          <a:xfrm>
            <a:off x="533400" y="2102375"/>
            <a:ext cx="4479299" cy="1710375"/>
          </a:xfrm>
          <a:prstGeom prst="rect">
            <a:avLst/>
          </a:prstGeom>
          <a:noFill/>
          <a:ln>
            <a:noFill/>
          </a:ln>
        </p:spPr>
      </p:pic>
      <p:pic>
        <p:nvPicPr>
          <p:cNvPr id="414" name="Google Shape;414;p42"/>
          <p:cNvPicPr preferRelativeResize="0"/>
          <p:nvPr/>
        </p:nvPicPr>
        <p:blipFill>
          <a:blip r:embed="rId4">
            <a:alphaModFix/>
          </a:blip>
          <a:stretch>
            <a:fillRect/>
          </a:stretch>
        </p:blipFill>
        <p:spPr>
          <a:xfrm>
            <a:off x="5808750" y="152400"/>
            <a:ext cx="3182850" cy="44253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8"/>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806E114-7905-82C3-C194-4A6CB5E116CC}"/>
              </a:ext>
            </a:extLst>
          </p:cNvPr>
          <p:cNvPicPr>
            <a:picLocks noChangeAspect="1"/>
          </p:cNvPicPr>
          <p:nvPr/>
        </p:nvPicPr>
        <p:blipFill>
          <a:blip r:embed="rId3"/>
          <a:stretch>
            <a:fillRect/>
          </a:stretch>
        </p:blipFill>
        <p:spPr>
          <a:xfrm>
            <a:off x="1387283" y="308657"/>
            <a:ext cx="6369434" cy="4111978"/>
          </a:xfrm>
          <a:prstGeom prst="rect">
            <a:avLst/>
          </a:prstGeom>
        </p:spPr>
      </p:pic>
    </p:spTree>
    <p:extLst>
      <p:ext uri="{BB962C8B-B14F-4D97-AF65-F5344CB8AC3E}">
        <p14:creationId xmlns:p14="http://schemas.microsoft.com/office/powerpoint/2010/main" val="3425285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48"/>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8AE12C7-1F43-FC34-8A51-2C7E2A871832}"/>
              </a:ext>
            </a:extLst>
          </p:cNvPr>
          <p:cNvPicPr>
            <a:picLocks noChangeAspect="1"/>
          </p:cNvPicPr>
          <p:nvPr/>
        </p:nvPicPr>
        <p:blipFill>
          <a:blip r:embed="rId3"/>
          <a:stretch>
            <a:fillRect/>
          </a:stretch>
        </p:blipFill>
        <p:spPr>
          <a:xfrm>
            <a:off x="1606216" y="433575"/>
            <a:ext cx="5931568" cy="3777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3"/>
          <p:cNvSpPr txBox="1">
            <a:spLocks noGrp="1"/>
          </p:cNvSpPr>
          <p:nvPr>
            <p:ph type="body" idx="1"/>
          </p:nvPr>
        </p:nvSpPr>
        <p:spPr>
          <a:xfrm>
            <a:off x="290556" y="1376363"/>
            <a:ext cx="8588400" cy="31878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list all modules that depend on v1.12.1 of </a:t>
            </a:r>
            <a:r>
              <a:rPr lang="en-US" sz="1200" dirty="0" err="1">
                <a:solidFill>
                  <a:schemeClr val="dk2"/>
                </a:solidFill>
                <a:latin typeface="Consolas"/>
                <a:ea typeface="Consolas"/>
                <a:cs typeface="Consolas"/>
                <a:sym typeface="Consolas"/>
              </a:rPr>
              <a:t>github.com</a:t>
            </a:r>
            <a:r>
              <a:rPr lang="en-US" sz="1200" dirty="0">
                <a:solidFill>
                  <a:schemeClr val="dk2"/>
                </a:solidFill>
                <a:latin typeface="Consolas"/>
                <a:ea typeface="Consolas"/>
                <a:cs typeface="Consolas"/>
                <a:sym typeface="Consolas"/>
              </a:rPr>
              <a:t>/example/foo (within 6 degrees)</a:t>
            </a: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and return the tree as JSON</a:t>
            </a: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a:t>
            </a:r>
            <a:r>
              <a:rPr lang="en-US" sz="1200" dirty="0" err="1">
                <a:solidFill>
                  <a:schemeClr val="dk2"/>
                </a:solidFill>
                <a:latin typeface="Consolas"/>
                <a:ea typeface="Consolas"/>
                <a:cs typeface="Consolas"/>
                <a:sym typeface="Consolas"/>
              </a:rPr>
              <a:t>perseus</a:t>
            </a:r>
            <a:r>
              <a:rPr lang="en-US" sz="1200" dirty="0">
                <a:solidFill>
                  <a:schemeClr val="dk2"/>
                </a:solidFill>
                <a:latin typeface="Consolas"/>
                <a:ea typeface="Consolas"/>
                <a:cs typeface="Consolas"/>
                <a:sym typeface="Consolas"/>
              </a:rPr>
              <a:t> q d </a:t>
            </a:r>
            <a:r>
              <a:rPr lang="en-US" sz="1200" dirty="0" err="1">
                <a:solidFill>
                  <a:schemeClr val="dk2"/>
                </a:solidFill>
                <a:latin typeface="Consolas"/>
                <a:ea typeface="Consolas"/>
                <a:cs typeface="Consolas"/>
                <a:sym typeface="Consolas"/>
              </a:rPr>
              <a:t>github.com</a:t>
            </a:r>
            <a:r>
              <a:rPr lang="en-US" sz="1200" dirty="0">
                <a:solidFill>
                  <a:schemeClr val="dk2"/>
                </a:solidFill>
                <a:latin typeface="Consolas"/>
                <a:ea typeface="Consolas"/>
                <a:cs typeface="Consolas"/>
                <a:sym typeface="Consolas"/>
              </a:rPr>
              <a:t>/example/foo@v1.12.1 --max-depth 6</a:t>
            </a: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emulate 'go list -m all' with a max of 10 hops</a:t>
            </a:r>
            <a:endParaRPr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a:t>
            </a:r>
            <a:r>
              <a:rPr lang="en-US" sz="1200" dirty="0" err="1">
                <a:solidFill>
                  <a:schemeClr val="dk2"/>
                </a:solidFill>
                <a:latin typeface="Consolas"/>
                <a:ea typeface="Consolas"/>
                <a:cs typeface="Consolas"/>
                <a:sym typeface="Consolas"/>
              </a:rPr>
              <a:t>perseus</a:t>
            </a:r>
            <a:r>
              <a:rPr lang="en-US" sz="1200" dirty="0">
                <a:solidFill>
                  <a:schemeClr val="dk2"/>
                </a:solidFill>
                <a:latin typeface="Consolas"/>
                <a:ea typeface="Consolas"/>
                <a:cs typeface="Consolas"/>
                <a:sym typeface="Consolas"/>
              </a:rPr>
              <a:t> q a </a:t>
            </a:r>
            <a:r>
              <a:rPr lang="en-US" sz="1200" dirty="0" err="1">
                <a:solidFill>
                  <a:schemeClr val="dk2"/>
                </a:solidFill>
                <a:latin typeface="Consolas"/>
                <a:ea typeface="Consolas"/>
                <a:cs typeface="Consolas"/>
                <a:sym typeface="Consolas"/>
              </a:rPr>
              <a:t>github.com</a:t>
            </a:r>
            <a:r>
              <a:rPr lang="en-US" sz="1200" dirty="0">
                <a:solidFill>
                  <a:schemeClr val="dk2"/>
                </a:solidFill>
                <a:latin typeface="Consolas"/>
                <a:ea typeface="Consolas"/>
                <a:cs typeface="Consolas"/>
                <a:sym typeface="Consolas"/>
              </a:rPr>
              <a:t>/example/bar --max-depth 10 --format '{{.Path}} {{.Version}}'</a:t>
            </a:r>
          </a:p>
          <a:p>
            <a:pPr marL="180975" lvl="0" indent="-79375" algn="l" rtl="0">
              <a:lnSpc>
                <a:spcPct val="95000"/>
              </a:lnSpc>
              <a:spcBef>
                <a:spcPts val="0"/>
              </a:spcBef>
              <a:spcAft>
                <a:spcPts val="0"/>
              </a:spcAft>
              <a:buSzPts val="1600"/>
              <a:buNone/>
            </a:pPr>
            <a:endParaRPr lang="en-US"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endParaRPr lang="en-US" sz="1200" dirty="0">
              <a:solidFill>
                <a:schemeClr val="dk2"/>
              </a:solidFill>
              <a:latin typeface="Consolas"/>
              <a:ea typeface="Consolas"/>
              <a:cs typeface="Consolas"/>
              <a:sym typeface="Consolas"/>
            </a:endParaRP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'go list -m all', but for things that *depend on* bar</a:t>
            </a:r>
          </a:p>
          <a:p>
            <a:pPr marL="180975" lvl="0" indent="-79375" algn="l" rtl="0">
              <a:lnSpc>
                <a:spcPct val="95000"/>
              </a:lnSpc>
              <a:spcBef>
                <a:spcPts val="0"/>
              </a:spcBef>
              <a:spcAft>
                <a:spcPts val="0"/>
              </a:spcAft>
              <a:buSzPts val="1600"/>
              <a:buNone/>
            </a:pPr>
            <a:r>
              <a:rPr lang="en-US" sz="1200" dirty="0">
                <a:solidFill>
                  <a:schemeClr val="dk2"/>
                </a:solidFill>
                <a:latin typeface="Consolas"/>
                <a:ea typeface="Consolas"/>
                <a:cs typeface="Consolas"/>
                <a:sym typeface="Consolas"/>
              </a:rPr>
              <a:t>$ </a:t>
            </a:r>
            <a:r>
              <a:rPr lang="en-US" sz="1200" dirty="0" err="1">
                <a:solidFill>
                  <a:schemeClr val="dk2"/>
                </a:solidFill>
                <a:latin typeface="Consolas"/>
                <a:ea typeface="Consolas"/>
                <a:cs typeface="Consolas"/>
                <a:sym typeface="Consolas"/>
              </a:rPr>
              <a:t>perseus</a:t>
            </a:r>
            <a:r>
              <a:rPr lang="en-US" sz="1200" dirty="0">
                <a:solidFill>
                  <a:schemeClr val="dk2"/>
                </a:solidFill>
                <a:latin typeface="Consolas"/>
                <a:ea typeface="Consolas"/>
                <a:cs typeface="Consolas"/>
                <a:sym typeface="Consolas"/>
              </a:rPr>
              <a:t> q d </a:t>
            </a:r>
            <a:r>
              <a:rPr lang="en-US" sz="1200" dirty="0" err="1">
                <a:solidFill>
                  <a:schemeClr val="dk2"/>
                </a:solidFill>
                <a:latin typeface="Consolas"/>
                <a:ea typeface="Consolas"/>
                <a:cs typeface="Consolas"/>
                <a:sym typeface="Consolas"/>
              </a:rPr>
              <a:t>github.com</a:t>
            </a:r>
            <a:r>
              <a:rPr lang="en-US" sz="1200" dirty="0">
                <a:solidFill>
                  <a:schemeClr val="dk2"/>
                </a:solidFill>
                <a:latin typeface="Consolas"/>
                <a:ea typeface="Consolas"/>
                <a:cs typeface="Consolas"/>
                <a:sym typeface="Consolas"/>
              </a:rPr>
              <a:t>/example/bar --max-depth 10 --format '{{.Path}} {{.Version}}' | </a:t>
            </a:r>
            <a:r>
              <a:rPr lang="en-US" sz="1200" dirty="0" err="1">
                <a:solidFill>
                  <a:schemeClr val="dk2"/>
                </a:solidFill>
                <a:latin typeface="Consolas"/>
                <a:ea typeface="Consolas"/>
                <a:cs typeface="Consolas"/>
                <a:sym typeface="Consolas"/>
              </a:rPr>
              <a:t>uniq</a:t>
            </a:r>
            <a:endParaRPr sz="1200" dirty="0">
              <a:solidFill>
                <a:schemeClr val="dk2"/>
              </a:solidFill>
              <a:latin typeface="Consolas"/>
              <a:ea typeface="Consolas"/>
              <a:cs typeface="Consolas"/>
              <a:sym typeface="Consolas"/>
            </a:endParaRPr>
          </a:p>
        </p:txBody>
      </p:sp>
      <p:sp>
        <p:nvSpPr>
          <p:cNvPr id="420" name="Google Shape;420;p43"/>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More Example Queries</a:t>
            </a:r>
            <a:endParaRPr/>
          </a:p>
        </p:txBody>
      </p:sp>
      <p:sp>
        <p:nvSpPr>
          <p:cNvPr id="421" name="Google Shape;421;p43"/>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a:spLocks noGrp="1"/>
          </p:cNvSpPr>
          <p:nvPr>
            <p:ph type="body" idx="1"/>
          </p:nvPr>
        </p:nvSpPr>
        <p:spPr>
          <a:xfrm>
            <a:off x="290556" y="715617"/>
            <a:ext cx="8588400" cy="3848546"/>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fontScale="70000" lnSpcReduction="20000"/>
          </a:bodyPr>
          <a:lstStyle/>
          <a:p>
            <a:pPr marL="180975" lvl="0" indent="-79375" algn="l" rtl="0">
              <a:lnSpc>
                <a:spcPct val="95000"/>
              </a:lnSpc>
              <a:spcBef>
                <a:spcPts val="0"/>
              </a:spcBef>
              <a:spcAft>
                <a:spcPts val="0"/>
              </a:spcAft>
              <a:buSzPts val="1600"/>
              <a:buNone/>
            </a:pPr>
            <a:endParaRPr sz="1200" dirty="0">
              <a:solidFill>
                <a:schemeClr val="dk2"/>
              </a:solidFill>
              <a:latin typeface="Consolas"/>
              <a:ea typeface="Consolas"/>
              <a:cs typeface="Consolas"/>
              <a:sym typeface="Consolas"/>
            </a:endParaRPr>
          </a:p>
          <a:p>
            <a:pPr marL="114300" indent="0">
              <a:buNone/>
            </a:pPr>
            <a:r>
              <a:rPr lang="en-US" b="0" dirty="0">
                <a:solidFill>
                  <a:srgbClr val="008000"/>
                </a:solidFill>
                <a:effectLst/>
                <a:latin typeface="Fira Code" panose="020B0809050000020004" pitchFamily="49" charset="0"/>
                <a:ea typeface="Fira Code" panose="020B0809050000020004" pitchFamily="49" charset="0"/>
              </a:rPr>
              <a:t># Given a list of modules, report any that depend on themselves</a:t>
            </a:r>
            <a:endParaRPr lang="en-US" b="0" dirty="0">
              <a:solidFill>
                <a:srgbClr val="000000"/>
              </a:solidFill>
              <a:effectLst/>
              <a:latin typeface="Fira Code" panose="020B0809050000020004" pitchFamily="49" charset="0"/>
              <a:ea typeface="Fira Code" panose="020B0809050000020004" pitchFamily="49" charset="0"/>
            </a:endParaRPr>
          </a:p>
          <a:p>
            <a:pPr marL="114300" indent="0">
              <a:buNone/>
            </a:pPr>
            <a:r>
              <a:rPr lang="en-US" b="0" dirty="0" err="1">
                <a:solidFill>
                  <a:srgbClr val="000000"/>
                </a:solidFill>
                <a:effectLst/>
                <a:latin typeface="Fira Code" panose="020B0809050000020004" pitchFamily="49" charset="0"/>
                <a:ea typeface="Fira Code" panose="020B0809050000020004" pitchFamily="49" charset="0"/>
              </a:rPr>
              <a:t>reportInceptionModules</a:t>
            </a:r>
            <a:r>
              <a:rPr lang="en-US" b="0" dirty="0">
                <a:solidFill>
                  <a:srgbClr val="000000"/>
                </a:solidFill>
                <a:effectLst/>
                <a:latin typeface="Fira Code" panose="020B0809050000020004" pitchFamily="49" charset="0"/>
                <a:ea typeface="Fira Code" panose="020B0809050000020004" pitchFamily="49" charset="0"/>
              </a:rPr>
              <a:t>() {</a:t>
            </a:r>
          </a:p>
          <a:p>
            <a:r>
              <a:rPr lang="en-US" b="0" dirty="0">
                <a:solidFill>
                  <a:srgbClr val="008000"/>
                </a:solidFill>
                <a:effectLst/>
                <a:latin typeface="Fira Code" panose="020B0809050000020004" pitchFamily="49" charset="0"/>
                <a:ea typeface="Fira Code" panose="020B0809050000020004" pitchFamily="49" charset="0"/>
              </a:rPr>
              <a:t># $1 - space-delimited list of module/version strings</a:t>
            </a:r>
            <a:endParaRPr lang="en-US" b="0" dirty="0">
              <a:solidFill>
                <a:srgbClr val="000000"/>
              </a:solidFill>
              <a:effectLst/>
              <a:latin typeface="Fira Code" panose="020B0809050000020004" pitchFamily="49" charset="0"/>
              <a:ea typeface="Fira Code" panose="020B0809050000020004" pitchFamily="49" charset="0"/>
            </a:endParaRPr>
          </a:p>
          <a:p>
            <a:r>
              <a:rPr lang="en-US" b="0" dirty="0">
                <a:solidFill>
                  <a:srgbClr val="008000"/>
                </a:solidFill>
                <a:effectLst/>
                <a:latin typeface="Fira Code" panose="020B0809050000020004" pitchFamily="49" charset="0"/>
                <a:ea typeface="Fira Code" panose="020B0809050000020004" pitchFamily="49" charset="0"/>
              </a:rPr>
              <a:t># $2 - optional max recursion depth, default 5</a:t>
            </a:r>
            <a:endParaRPr lang="en-US" b="0" dirty="0">
              <a:solidFill>
                <a:srgbClr val="000000"/>
              </a:solidFill>
              <a:effectLst/>
              <a:latin typeface="Fira Code" panose="020B0809050000020004" pitchFamily="49" charset="0"/>
              <a:ea typeface="Fira Code" panose="020B0809050000020004" pitchFamily="49" charset="0"/>
            </a:endParaRPr>
          </a:p>
          <a:p>
            <a:r>
              <a:rPr lang="en-US" b="0" dirty="0">
                <a:solidFill>
                  <a:srgbClr val="0000FF"/>
                </a:solidFill>
                <a:effectLst/>
                <a:latin typeface="Fira Code" panose="020B0809050000020004" pitchFamily="49" charset="0"/>
                <a:ea typeface="Fira Code" panose="020B0809050000020004" pitchFamily="49" charset="0"/>
              </a:rPr>
              <a:t>for</a:t>
            </a:r>
            <a:r>
              <a:rPr lang="en-US" b="0" dirty="0">
                <a:solidFill>
                  <a:srgbClr val="000000"/>
                </a:solidFill>
                <a:effectLst/>
                <a:latin typeface="Fira Code" panose="020B0809050000020004" pitchFamily="49" charset="0"/>
                <a:ea typeface="Fira Code" panose="020B0809050000020004" pitchFamily="49" charset="0"/>
              </a:rPr>
              <a:t> m </a:t>
            </a:r>
            <a:r>
              <a:rPr lang="en-US" b="0" dirty="0">
                <a:solidFill>
                  <a:srgbClr val="0000FF"/>
                </a:solidFill>
                <a:effectLst/>
                <a:latin typeface="Fira Code" panose="020B0809050000020004" pitchFamily="49" charset="0"/>
                <a:ea typeface="Fira Code" panose="020B0809050000020004" pitchFamily="49" charset="0"/>
              </a:rPr>
              <a:t>in</a:t>
            </a:r>
            <a:r>
              <a:rPr lang="en-US" b="0" dirty="0">
                <a:solidFill>
                  <a:srgbClr val="000000"/>
                </a:solidFill>
                <a:effectLst/>
                <a:latin typeface="Fira Code" panose="020B0809050000020004" pitchFamily="49" charset="0"/>
                <a:ea typeface="Fira Code" panose="020B0809050000020004" pitchFamily="49" charset="0"/>
              </a:rPr>
              <a:t> $1; </a:t>
            </a:r>
            <a:r>
              <a:rPr lang="en-US" b="0" dirty="0">
                <a:solidFill>
                  <a:srgbClr val="0000FF"/>
                </a:solidFill>
                <a:effectLst/>
                <a:latin typeface="Fira Code" panose="020B0809050000020004" pitchFamily="49" charset="0"/>
                <a:ea typeface="Fira Code" panose="020B0809050000020004" pitchFamily="49" charset="0"/>
              </a:rPr>
              <a:t>do</a:t>
            </a:r>
            <a:endParaRPr lang="en-US" b="0" dirty="0">
              <a:solidFill>
                <a:srgbClr val="000000"/>
              </a:solidFill>
              <a:effectLst/>
              <a:latin typeface="Fira Code" panose="020B0809050000020004" pitchFamily="49" charset="0"/>
              <a:ea typeface="Fira Code" panose="020B0809050000020004" pitchFamily="49" charset="0"/>
            </a:endParaRPr>
          </a:p>
          <a:p>
            <a:pPr lvl="1"/>
            <a:r>
              <a:rPr lang="en-US" sz="1600" b="0" dirty="0">
                <a:solidFill>
                  <a:srgbClr val="000000"/>
                </a:solidFill>
                <a:effectLst/>
                <a:latin typeface="Fira Code" panose="020B0809050000020004" pitchFamily="49" charset="0"/>
                <a:ea typeface="Fira Code" panose="020B0809050000020004" pitchFamily="49" charset="0"/>
              </a:rPr>
              <a:t>name=</a:t>
            </a:r>
            <a:r>
              <a:rPr lang="en-US" sz="1600" b="0" dirty="0">
                <a:solidFill>
                  <a:srgbClr val="A31515"/>
                </a:solidFill>
                <a:effectLst/>
                <a:latin typeface="Fira Code" panose="020B0809050000020004" pitchFamily="49" charset="0"/>
                <a:ea typeface="Fira Code" panose="020B0809050000020004" pitchFamily="49" charset="0"/>
              </a:rPr>
              <a:t>$(echo $m </a:t>
            </a:r>
            <a:r>
              <a:rPr lang="en-US" sz="1600" b="0" dirty="0">
                <a:solidFill>
                  <a:srgbClr val="000000"/>
                </a:solidFill>
                <a:effectLst/>
                <a:latin typeface="Fira Code" panose="020B0809050000020004" pitchFamily="49" charset="0"/>
                <a:ea typeface="Fira Code" panose="020B0809050000020004" pitchFamily="49" charset="0"/>
              </a:rPr>
              <a:t>|</a:t>
            </a:r>
            <a:r>
              <a:rPr lang="en-US" sz="1600" b="0" dirty="0">
                <a:solidFill>
                  <a:srgbClr val="A31515"/>
                </a:solidFill>
                <a:effectLst/>
                <a:latin typeface="Fira Code" panose="020B0809050000020004" pitchFamily="49" charset="0"/>
                <a:ea typeface="Fira Code" panose="020B0809050000020004" pitchFamily="49" charset="0"/>
              </a:rPr>
              <a:t> sed 's/@.+//')</a:t>
            </a:r>
            <a:endParaRPr lang="en-US" sz="1600" b="0" dirty="0">
              <a:solidFill>
                <a:srgbClr val="000000"/>
              </a:solidFill>
              <a:effectLst/>
              <a:latin typeface="Fira Code" panose="020B0809050000020004" pitchFamily="49" charset="0"/>
              <a:ea typeface="Fira Code" panose="020B0809050000020004" pitchFamily="49" charset="0"/>
            </a:endParaRPr>
          </a:p>
          <a:p>
            <a:pPr lvl="1"/>
            <a:r>
              <a:rPr lang="en-US" sz="1600" b="0" dirty="0">
                <a:solidFill>
                  <a:srgbClr val="000000"/>
                </a:solidFill>
                <a:effectLst/>
                <a:latin typeface="Fira Code" panose="020B0809050000020004" pitchFamily="49" charset="0"/>
                <a:ea typeface="Fira Code" panose="020B0809050000020004" pitchFamily="49" charset="0"/>
              </a:rPr>
              <a:t>depth=${2:-5}</a:t>
            </a:r>
          </a:p>
          <a:p>
            <a:pPr lvl="1"/>
            <a:r>
              <a:rPr lang="en-US" sz="1600" b="0" dirty="0">
                <a:solidFill>
                  <a:srgbClr val="000000"/>
                </a:solidFill>
                <a:effectLst/>
                <a:latin typeface="Fira Code" panose="020B0809050000020004" pitchFamily="49" charset="0"/>
                <a:ea typeface="Fira Code" panose="020B0809050000020004" pitchFamily="49" charset="0"/>
              </a:rPr>
              <a:t>res=</a:t>
            </a:r>
            <a:r>
              <a:rPr lang="en-US" sz="1600" b="0" dirty="0">
                <a:solidFill>
                  <a:srgbClr val="A31515"/>
                </a:solidFill>
                <a:effectLst/>
                <a:latin typeface="Fira Code" panose="020B0809050000020004" pitchFamily="49" charset="0"/>
                <a:ea typeface="Fira Code" panose="020B0809050000020004" pitchFamily="49" charset="0"/>
              </a:rPr>
              <a:t>$(</a:t>
            </a:r>
            <a:r>
              <a:rPr lang="en-US" sz="1600" b="0" dirty="0" err="1">
                <a:solidFill>
                  <a:srgbClr val="A31515"/>
                </a:solidFill>
                <a:effectLst/>
                <a:latin typeface="Fira Code" panose="020B0809050000020004" pitchFamily="49" charset="0"/>
                <a:ea typeface="Fira Code" panose="020B0809050000020004" pitchFamily="49" charset="0"/>
              </a:rPr>
              <a:t>perseus</a:t>
            </a:r>
            <a:r>
              <a:rPr lang="en-US" sz="1600" b="0" dirty="0">
                <a:solidFill>
                  <a:srgbClr val="A31515"/>
                </a:solidFill>
                <a:effectLst/>
                <a:latin typeface="Fira Code" panose="020B0809050000020004" pitchFamily="49" charset="0"/>
                <a:ea typeface="Fira Code" panose="020B0809050000020004" pitchFamily="49" charset="0"/>
              </a:rPr>
              <a:t> q a $m --format '{{.Path}}' --max-depth $depth </a:t>
            </a:r>
            <a:r>
              <a:rPr lang="en-US" sz="1600" b="0" dirty="0">
                <a:solidFill>
                  <a:srgbClr val="000000"/>
                </a:solidFill>
                <a:effectLst/>
                <a:latin typeface="Fira Code" panose="020B0809050000020004" pitchFamily="49" charset="0"/>
                <a:ea typeface="Fira Code" panose="020B0809050000020004" pitchFamily="49" charset="0"/>
              </a:rPr>
              <a:t>|</a:t>
            </a:r>
            <a:r>
              <a:rPr lang="en-US" sz="1600" b="0" dirty="0">
                <a:solidFill>
                  <a:srgbClr val="A31515"/>
                </a:solidFill>
                <a:effectLst/>
                <a:latin typeface="Fira Code" panose="020B0809050000020004" pitchFamily="49" charset="0"/>
                <a:ea typeface="Fira Code" panose="020B0809050000020004" pitchFamily="49" charset="0"/>
              </a:rPr>
              <a:t> grep "$</a:t>
            </a:r>
            <a:r>
              <a:rPr lang="en-US" sz="1600" b="0" dirty="0" err="1">
                <a:solidFill>
                  <a:srgbClr val="A31515"/>
                </a:solidFill>
                <a:effectLst/>
                <a:latin typeface="Fira Code" panose="020B0809050000020004" pitchFamily="49" charset="0"/>
                <a:ea typeface="Fira Code" panose="020B0809050000020004" pitchFamily="49" charset="0"/>
              </a:rPr>
              <a:t>mname</a:t>
            </a:r>
            <a:r>
              <a:rPr lang="en-US" sz="1600" b="0" dirty="0">
                <a:solidFill>
                  <a:srgbClr val="A31515"/>
                </a:solidFill>
                <a:effectLst/>
                <a:latin typeface="Fira Code" panose="020B0809050000020004" pitchFamily="49" charset="0"/>
                <a:ea typeface="Fira Code" panose="020B0809050000020004" pitchFamily="49" charset="0"/>
              </a:rPr>
              <a:t>" </a:t>
            </a:r>
            <a:r>
              <a:rPr lang="en-US" sz="1600" b="0" dirty="0">
                <a:solidFill>
                  <a:srgbClr val="000000"/>
                </a:solidFill>
                <a:effectLst/>
                <a:latin typeface="Fira Code" panose="020B0809050000020004" pitchFamily="49" charset="0"/>
                <a:ea typeface="Fira Code" panose="020B0809050000020004" pitchFamily="49" charset="0"/>
              </a:rPr>
              <a:t>|</a:t>
            </a:r>
            <a:r>
              <a:rPr lang="en-US" sz="1600" b="0" dirty="0">
                <a:solidFill>
                  <a:srgbClr val="A31515"/>
                </a:solidFill>
                <a:effectLst/>
                <a:latin typeface="Fira Code" panose="020B0809050000020004" pitchFamily="49" charset="0"/>
                <a:ea typeface="Fira Code" panose="020B0809050000020004" pitchFamily="49" charset="0"/>
              </a:rPr>
              <a:t> </a:t>
            </a:r>
            <a:r>
              <a:rPr lang="en-US" sz="1600" b="0" dirty="0" err="1">
                <a:solidFill>
                  <a:srgbClr val="A31515"/>
                </a:solidFill>
                <a:effectLst/>
                <a:latin typeface="Fira Code" panose="020B0809050000020004" pitchFamily="49" charset="0"/>
                <a:ea typeface="Fira Code" panose="020B0809050000020004" pitchFamily="49" charset="0"/>
              </a:rPr>
              <a:t>uniq</a:t>
            </a:r>
            <a:r>
              <a:rPr lang="en-US" sz="1600" b="0" dirty="0">
                <a:solidFill>
                  <a:srgbClr val="A31515"/>
                </a:solidFill>
                <a:effectLst/>
                <a:latin typeface="Fira Code" panose="020B0809050000020004" pitchFamily="49" charset="0"/>
                <a:ea typeface="Fira Code" panose="020B0809050000020004" pitchFamily="49" charset="0"/>
              </a:rPr>
              <a:t>)</a:t>
            </a:r>
            <a:endParaRPr lang="en-US" sz="1600" b="0" dirty="0">
              <a:solidFill>
                <a:srgbClr val="000000"/>
              </a:solidFill>
              <a:effectLst/>
              <a:latin typeface="Fira Code" panose="020B0809050000020004" pitchFamily="49" charset="0"/>
              <a:ea typeface="Fira Code" panose="020B0809050000020004" pitchFamily="49" charset="0"/>
            </a:endParaRPr>
          </a:p>
          <a:p>
            <a:pPr lvl="1"/>
            <a:r>
              <a:rPr lang="en-US" sz="1600" b="0" dirty="0">
                <a:solidFill>
                  <a:srgbClr val="0000FF"/>
                </a:solidFill>
                <a:effectLst/>
                <a:latin typeface="Fira Code" panose="020B0809050000020004" pitchFamily="49" charset="0"/>
                <a:ea typeface="Fira Code" panose="020B0809050000020004" pitchFamily="49" charset="0"/>
              </a:rPr>
              <a:t>if</a:t>
            </a:r>
            <a:r>
              <a:rPr lang="en-US" sz="1600" b="0" dirty="0">
                <a:solidFill>
                  <a:srgbClr val="000000"/>
                </a:solidFill>
                <a:effectLst/>
                <a:latin typeface="Fira Code" panose="020B0809050000020004" pitchFamily="49" charset="0"/>
                <a:ea typeface="Fira Code" panose="020B0809050000020004" pitchFamily="49" charset="0"/>
              </a:rPr>
              <a:t> [ -n </a:t>
            </a:r>
            <a:r>
              <a:rPr lang="en-US" sz="1600" b="0" dirty="0">
                <a:solidFill>
                  <a:srgbClr val="A31515"/>
                </a:solidFill>
                <a:effectLst/>
                <a:latin typeface="Fira Code" panose="020B0809050000020004" pitchFamily="49" charset="0"/>
                <a:ea typeface="Fira Code" panose="020B0809050000020004" pitchFamily="49" charset="0"/>
              </a:rPr>
              <a:t>"$res"</a:t>
            </a:r>
            <a:r>
              <a:rPr lang="en-US" sz="1600" b="0" dirty="0">
                <a:solidFill>
                  <a:srgbClr val="000000"/>
                </a:solidFill>
                <a:effectLst/>
                <a:latin typeface="Fira Code" panose="020B0809050000020004" pitchFamily="49" charset="0"/>
                <a:ea typeface="Fira Code" panose="020B0809050000020004" pitchFamily="49" charset="0"/>
              </a:rPr>
              <a:t> ]; </a:t>
            </a:r>
            <a:r>
              <a:rPr lang="en-US" sz="1600" b="0" dirty="0">
                <a:solidFill>
                  <a:srgbClr val="0000FF"/>
                </a:solidFill>
                <a:effectLst/>
                <a:latin typeface="Fira Code" panose="020B0809050000020004" pitchFamily="49" charset="0"/>
                <a:ea typeface="Fira Code" panose="020B0809050000020004" pitchFamily="49" charset="0"/>
              </a:rPr>
              <a:t>then</a:t>
            </a:r>
            <a:endParaRPr lang="en-US" sz="1600" b="0" dirty="0">
              <a:solidFill>
                <a:srgbClr val="000000"/>
              </a:solidFill>
              <a:effectLst/>
              <a:latin typeface="Fira Code" panose="020B0809050000020004" pitchFamily="49" charset="0"/>
              <a:ea typeface="Fira Code" panose="020B0809050000020004" pitchFamily="49" charset="0"/>
            </a:endParaRPr>
          </a:p>
          <a:p>
            <a:pPr lvl="2"/>
            <a:r>
              <a:rPr lang="en-US" sz="1600" b="0" dirty="0">
                <a:solidFill>
                  <a:srgbClr val="000000"/>
                </a:solidFill>
                <a:effectLst/>
                <a:latin typeface="Fira Code" panose="020B0809050000020004" pitchFamily="49" charset="0"/>
                <a:ea typeface="Fira Code" panose="020B0809050000020004" pitchFamily="49" charset="0"/>
              </a:rPr>
              <a:t>echo $</a:t>
            </a:r>
            <a:r>
              <a:rPr lang="en-US" sz="1600" b="0" dirty="0" err="1">
                <a:solidFill>
                  <a:srgbClr val="000000"/>
                </a:solidFill>
                <a:effectLst/>
                <a:latin typeface="Fira Code" panose="020B0809050000020004" pitchFamily="49" charset="0"/>
                <a:ea typeface="Fira Code" panose="020B0809050000020004" pitchFamily="49" charset="0"/>
              </a:rPr>
              <a:t>mname</a:t>
            </a:r>
            <a:r>
              <a:rPr lang="en-US" sz="1600" b="0" dirty="0">
                <a:solidFill>
                  <a:srgbClr val="000000"/>
                </a:solidFill>
                <a:effectLst/>
                <a:latin typeface="Fira Code" panose="020B0809050000020004" pitchFamily="49" charset="0"/>
                <a:ea typeface="Fira Code" panose="020B0809050000020004" pitchFamily="49" charset="0"/>
              </a:rPr>
              <a:t> has a cyclic dependency on itself</a:t>
            </a:r>
          </a:p>
          <a:p>
            <a:pPr lvl="1"/>
            <a:r>
              <a:rPr lang="en-US" sz="1600" b="0" dirty="0">
                <a:solidFill>
                  <a:srgbClr val="0000FF"/>
                </a:solidFill>
                <a:effectLst/>
                <a:latin typeface="Fira Code" panose="020B0809050000020004" pitchFamily="49" charset="0"/>
                <a:ea typeface="Fira Code" panose="020B0809050000020004" pitchFamily="49" charset="0"/>
              </a:rPr>
              <a:t>fi</a:t>
            </a:r>
            <a:endParaRPr lang="en-US" sz="1600" b="0" dirty="0">
              <a:solidFill>
                <a:srgbClr val="000000"/>
              </a:solidFill>
              <a:effectLst/>
              <a:latin typeface="Fira Code" panose="020B0809050000020004" pitchFamily="49" charset="0"/>
              <a:ea typeface="Fira Code" panose="020B0809050000020004" pitchFamily="49" charset="0"/>
            </a:endParaRPr>
          </a:p>
          <a:p>
            <a:r>
              <a:rPr lang="en-US" b="0" dirty="0">
                <a:solidFill>
                  <a:srgbClr val="0000FF"/>
                </a:solidFill>
                <a:effectLst/>
                <a:latin typeface="Fira Code" panose="020B0809050000020004" pitchFamily="49" charset="0"/>
                <a:ea typeface="Fira Code" panose="020B0809050000020004" pitchFamily="49" charset="0"/>
              </a:rPr>
              <a:t>done</a:t>
            </a:r>
            <a:endParaRPr lang="en-US" b="0" dirty="0">
              <a:solidFill>
                <a:srgbClr val="000000"/>
              </a:solidFill>
              <a:effectLst/>
              <a:latin typeface="Fira Code" panose="020B0809050000020004" pitchFamily="49" charset="0"/>
              <a:ea typeface="Fira Code" panose="020B0809050000020004" pitchFamily="49" charset="0"/>
            </a:endParaRPr>
          </a:p>
          <a:p>
            <a:pPr marL="114300" indent="0">
              <a:buNone/>
            </a:pPr>
            <a:r>
              <a:rPr lang="en-US" b="0" dirty="0">
                <a:solidFill>
                  <a:srgbClr val="000000"/>
                </a:solidFill>
                <a:effectLst/>
                <a:latin typeface="Fira Code" panose="020B0809050000020004" pitchFamily="49" charset="0"/>
                <a:ea typeface="Fira Code" panose="020B0809050000020004" pitchFamily="49" charset="0"/>
              </a:rPr>
              <a:t>}</a:t>
            </a:r>
          </a:p>
          <a:p>
            <a:pPr marL="114300" indent="0">
              <a:buNone/>
            </a:pPr>
            <a:endParaRPr lang="en-US" b="0" dirty="0">
              <a:solidFill>
                <a:srgbClr val="000000"/>
              </a:solidFill>
              <a:effectLst/>
              <a:latin typeface="Fira Code" panose="020B0809050000020004" pitchFamily="49" charset="0"/>
              <a:ea typeface="Fira Code" panose="020B0809050000020004" pitchFamily="49" charset="0"/>
            </a:endParaRPr>
          </a:p>
          <a:p>
            <a:pPr marL="180975" lvl="0" indent="-79375" algn="l" rtl="0">
              <a:lnSpc>
                <a:spcPct val="95000"/>
              </a:lnSpc>
              <a:spcBef>
                <a:spcPts val="0"/>
              </a:spcBef>
              <a:spcAft>
                <a:spcPts val="0"/>
              </a:spcAft>
              <a:buSzPts val="1600"/>
              <a:buNone/>
            </a:pPr>
            <a:endParaRPr lang="en-US" dirty="0">
              <a:solidFill>
                <a:schemeClr val="dk2"/>
              </a:solidFill>
              <a:latin typeface="Fira Code" panose="020B0809050000020004" pitchFamily="49" charset="0"/>
              <a:ea typeface="Fira Code" panose="020B0809050000020004" pitchFamily="49" charset="0"/>
              <a:cs typeface="Consolas"/>
              <a:sym typeface="Consolas"/>
            </a:endParaRPr>
          </a:p>
          <a:p>
            <a:pPr marL="180975" indent="-79375">
              <a:spcBef>
                <a:spcPts val="0"/>
              </a:spcBef>
              <a:buSzPts val="1600"/>
              <a:buNone/>
            </a:pPr>
            <a:r>
              <a:rPr lang="en-US" dirty="0">
                <a:solidFill>
                  <a:schemeClr val="dk2"/>
                </a:solidFill>
                <a:latin typeface="Fira Code" panose="020B0809050000020004" pitchFamily="49" charset="0"/>
                <a:ea typeface="Fira Code" panose="020B0809050000020004" pitchFamily="49" charset="0"/>
                <a:cs typeface="Consolas"/>
                <a:sym typeface="Consolas"/>
              </a:rPr>
              <a:t>$ </a:t>
            </a:r>
            <a:r>
              <a:rPr lang="en-US" dirty="0" err="1">
                <a:solidFill>
                  <a:schemeClr val="dk2"/>
                </a:solidFill>
                <a:latin typeface="Fira Code" panose="020B0809050000020004" pitchFamily="49" charset="0"/>
                <a:ea typeface="Fira Code" panose="020B0809050000020004" pitchFamily="49" charset="0"/>
                <a:cs typeface="Consolas"/>
                <a:sym typeface="Consolas"/>
              </a:rPr>
              <a:t>reportInceptionModules</a:t>
            </a:r>
            <a:r>
              <a:rPr lang="en-US" dirty="0">
                <a:solidFill>
                  <a:schemeClr val="dk2"/>
                </a:solidFill>
                <a:latin typeface="Fira Code" panose="020B0809050000020004" pitchFamily="49" charset="0"/>
                <a:ea typeface="Fira Code" panose="020B0809050000020004" pitchFamily="49" charset="0"/>
                <a:cs typeface="Consolas"/>
                <a:sym typeface="Consolas"/>
              </a:rPr>
              <a:t> $(</a:t>
            </a:r>
            <a:r>
              <a:rPr lang="en-US" b="0" dirty="0" err="1">
                <a:solidFill>
                  <a:srgbClr val="000000"/>
                </a:solidFill>
                <a:effectLst/>
                <a:latin typeface="Fira Code" panose="020B0809050000020004" pitchFamily="49" charset="0"/>
              </a:rPr>
              <a:t>perseus</a:t>
            </a:r>
            <a:r>
              <a:rPr lang="en-US" b="0" dirty="0">
                <a:solidFill>
                  <a:srgbClr val="000000"/>
                </a:solidFill>
                <a:effectLst/>
                <a:latin typeface="Fira Code" panose="020B0809050000020004" pitchFamily="49" charset="0"/>
              </a:rPr>
              <a:t> q list-modules </a:t>
            </a:r>
            <a:r>
              <a:rPr lang="en-US" b="0" dirty="0">
                <a:solidFill>
                  <a:srgbClr val="A31515"/>
                </a:solidFill>
                <a:effectLst/>
                <a:latin typeface="Fira Code" panose="020B0809050000020004" pitchFamily="49" charset="0"/>
              </a:rPr>
              <a:t>'</a:t>
            </a:r>
            <a:r>
              <a:rPr lang="en-US" b="0" dirty="0" err="1">
                <a:solidFill>
                  <a:srgbClr val="A31515"/>
                </a:solidFill>
                <a:effectLst/>
                <a:latin typeface="Fira Code" panose="020B0809050000020004" pitchFamily="49" charset="0"/>
              </a:rPr>
              <a:t>github.com</a:t>
            </a:r>
            <a:r>
              <a:rPr lang="en-US" b="0" dirty="0">
                <a:solidFill>
                  <a:srgbClr val="A31515"/>
                </a:solidFill>
                <a:effectLst/>
                <a:latin typeface="Fira Code" panose="020B0809050000020004" pitchFamily="49" charset="0"/>
              </a:rPr>
              <a:t>/example/*'</a:t>
            </a:r>
            <a:r>
              <a:rPr lang="en-US" b="0" dirty="0">
                <a:solidFill>
                  <a:srgbClr val="000000"/>
                </a:solidFill>
                <a:effectLst/>
                <a:latin typeface="Fira Code" panose="020B0809050000020004" pitchFamily="49" charset="0"/>
              </a:rPr>
              <a:t> --format </a:t>
            </a:r>
            <a:r>
              <a:rPr lang="en-US" b="0" dirty="0">
                <a:solidFill>
                  <a:srgbClr val="A31515"/>
                </a:solidFill>
                <a:effectLst/>
                <a:latin typeface="Fira Code" panose="020B0809050000020004" pitchFamily="49" charset="0"/>
              </a:rPr>
              <a:t>'{{.Path}}'</a:t>
            </a:r>
            <a:r>
              <a:rPr lang="en-US" dirty="0">
                <a:solidFill>
                  <a:schemeClr val="dk2"/>
                </a:solidFill>
                <a:latin typeface="Fira Code" panose="020B0809050000020004" pitchFamily="49" charset="0"/>
                <a:ea typeface="Fira Code" panose="020B0809050000020004" pitchFamily="49" charset="0"/>
                <a:cs typeface="Consolas"/>
                <a:sym typeface="Consolas"/>
              </a:rPr>
              <a:t>)</a:t>
            </a:r>
            <a:endParaRPr sz="2000" dirty="0">
              <a:solidFill>
                <a:schemeClr val="dk2"/>
              </a:solidFill>
              <a:latin typeface="Fira Code" panose="020B0809050000020004" pitchFamily="49" charset="0"/>
              <a:ea typeface="Fira Code" panose="020B0809050000020004" pitchFamily="49" charset="0"/>
              <a:cs typeface="Consolas"/>
              <a:sym typeface="Consolas"/>
            </a:endParaRPr>
          </a:p>
        </p:txBody>
      </p:sp>
      <p:sp>
        <p:nvSpPr>
          <p:cNvPr id="427" name="Google Shape;427;p44"/>
          <p:cNvSpPr txBox="1">
            <a:spLocks noGrp="1"/>
          </p:cNvSpPr>
          <p:nvPr>
            <p:ph type="title"/>
          </p:nvPr>
        </p:nvSpPr>
        <p:spPr>
          <a:xfrm>
            <a:off x="290557" y="23198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dirty="0"/>
              <a:t>🛠 Advanced Queries 🛠</a:t>
            </a:r>
            <a:endParaRPr dirty="0"/>
          </a:p>
        </p:txBody>
      </p:sp>
      <p:sp>
        <p:nvSpPr>
          <p:cNvPr id="428" name="Google Shape;428;p44"/>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5"/>
          <p:cNvSpPr txBox="1">
            <a:spLocks noGrp="1"/>
          </p:cNvSpPr>
          <p:nvPr>
            <p:ph type="body" idx="1"/>
          </p:nvPr>
        </p:nvSpPr>
        <p:spPr>
          <a:xfrm>
            <a:off x="290556" y="894822"/>
            <a:ext cx="8588400" cy="3580925"/>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180975" lvl="0" indent="-79375" algn="l" rtl="0">
              <a:lnSpc>
                <a:spcPct val="95000"/>
              </a:lnSpc>
              <a:spcBef>
                <a:spcPts val="0"/>
              </a:spcBef>
              <a:spcAft>
                <a:spcPts val="0"/>
              </a:spcAft>
              <a:buSzPts val="1600"/>
              <a:buNone/>
            </a:pPr>
            <a:endParaRPr sz="800" dirty="0">
              <a:solidFill>
                <a:schemeClr val="dk2"/>
              </a:solidFill>
              <a:latin typeface="Fira Code" panose="020B0809050000020004" pitchFamily="49" charset="0"/>
              <a:ea typeface="Fira Code" panose="020B0809050000020004" pitchFamily="49" charset="0"/>
              <a:cs typeface="Consolas"/>
              <a:sym typeface="Consolas"/>
            </a:endParaRPr>
          </a:p>
          <a:p>
            <a:pPr marL="114300" indent="0">
              <a:lnSpc>
                <a:spcPct val="100000"/>
              </a:lnSpc>
              <a:buNone/>
            </a:pPr>
            <a:r>
              <a:rPr lang="en-US" sz="800" b="0" dirty="0">
                <a:solidFill>
                  <a:srgbClr val="008000"/>
                </a:solidFill>
                <a:effectLst/>
                <a:latin typeface="Fira Code" panose="020B0809050000020004" pitchFamily="49" charset="0"/>
                <a:ea typeface="Fira Code" panose="020B0809050000020004" pitchFamily="49" charset="0"/>
              </a:rPr>
              <a:t># Report all modules that match a pattern where the highest version depends on a specified dependency</a:t>
            </a:r>
            <a:endParaRPr lang="en-US" sz="800" b="0" dirty="0">
              <a:solidFill>
                <a:srgbClr val="000000"/>
              </a:solidFill>
              <a:effectLst/>
              <a:latin typeface="Fira Code" panose="020B0809050000020004" pitchFamily="49" charset="0"/>
              <a:ea typeface="Fira Code" panose="020B0809050000020004" pitchFamily="49" charset="0"/>
            </a:endParaRPr>
          </a:p>
          <a:p>
            <a:pPr marL="114300" indent="0">
              <a:lnSpc>
                <a:spcPct val="100000"/>
              </a:lnSpc>
              <a:buNone/>
            </a:pPr>
            <a:r>
              <a:rPr lang="en-US" sz="800" b="0" dirty="0" err="1">
                <a:solidFill>
                  <a:srgbClr val="000000"/>
                </a:solidFill>
                <a:effectLst/>
                <a:latin typeface="Fira Code" panose="020B0809050000020004" pitchFamily="49" charset="0"/>
                <a:ea typeface="Fira Code" panose="020B0809050000020004" pitchFamily="49" charset="0"/>
              </a:rPr>
              <a:t>reportModulesVulnerableVia</a:t>
            </a:r>
            <a:r>
              <a:rPr lang="en-US" sz="800" b="0" dirty="0">
                <a:solidFill>
                  <a:srgbClr val="000000"/>
                </a:solidFill>
                <a:effectLst/>
                <a:latin typeface="Fira Code" panose="020B0809050000020004" pitchFamily="49" charset="0"/>
                <a:ea typeface="Fira Code" panose="020B0809050000020004" pitchFamily="49" charset="0"/>
              </a:rPr>
              <a:t>() {</a:t>
            </a:r>
          </a:p>
          <a:p>
            <a:pPr>
              <a:lnSpc>
                <a:spcPct val="100000"/>
              </a:lnSpc>
            </a:pPr>
            <a:r>
              <a:rPr lang="en-US" sz="800" b="0" dirty="0">
                <a:solidFill>
                  <a:srgbClr val="008000"/>
                </a:solidFill>
                <a:effectLst/>
                <a:latin typeface="Fira Code" panose="020B0809050000020004" pitchFamily="49" charset="0"/>
                <a:ea typeface="Fira Code" panose="020B0809050000020004" pitchFamily="49" charset="0"/>
              </a:rPr>
              <a:t># $1 - glob pattern for modules to check</a:t>
            </a:r>
            <a:endParaRPr lang="en-US" sz="800" b="0" dirty="0">
              <a:solidFill>
                <a:srgbClr val="000000"/>
              </a:solidFill>
              <a:effectLst/>
              <a:latin typeface="Fira Code" panose="020B0809050000020004" pitchFamily="49" charset="0"/>
              <a:ea typeface="Fira Code" panose="020B0809050000020004" pitchFamily="49" charset="0"/>
            </a:endParaRPr>
          </a:p>
          <a:p>
            <a:pPr>
              <a:lnSpc>
                <a:spcPct val="100000"/>
              </a:lnSpc>
            </a:pPr>
            <a:r>
              <a:rPr lang="en-US" sz="800" b="0" dirty="0">
                <a:solidFill>
                  <a:srgbClr val="008000"/>
                </a:solidFill>
                <a:effectLst/>
                <a:latin typeface="Fira Code" panose="020B0809050000020004" pitchFamily="49" charset="0"/>
                <a:ea typeface="Fira Code" panose="020B0809050000020004" pitchFamily="49" charset="0"/>
              </a:rPr>
              <a:t># $2 - vulnerable dependency, </a:t>
            </a:r>
            <a:r>
              <a:rPr lang="en-US" sz="800" b="0" dirty="0" err="1">
                <a:solidFill>
                  <a:srgbClr val="008000"/>
                </a:solidFill>
                <a:effectLst/>
                <a:latin typeface="Fira Code" panose="020B0809050000020004" pitchFamily="49" charset="0"/>
                <a:ea typeface="Fira Code" panose="020B0809050000020004" pitchFamily="49" charset="0"/>
              </a:rPr>
              <a:t>path@version</a:t>
            </a:r>
            <a:endParaRPr lang="en-US" sz="800" b="0" dirty="0">
              <a:solidFill>
                <a:srgbClr val="000000"/>
              </a:solidFill>
              <a:effectLst/>
              <a:latin typeface="Fira Code" panose="020B0809050000020004" pitchFamily="49" charset="0"/>
              <a:ea typeface="Fira Code" panose="020B0809050000020004" pitchFamily="49" charset="0"/>
            </a:endParaRPr>
          </a:p>
          <a:p>
            <a:pPr>
              <a:lnSpc>
                <a:spcPct val="100000"/>
              </a:lnSpc>
            </a:pPr>
            <a:r>
              <a:rPr lang="en-US" sz="800" b="0" dirty="0">
                <a:solidFill>
                  <a:srgbClr val="008000"/>
                </a:solidFill>
                <a:effectLst/>
                <a:latin typeface="Fira Code" panose="020B0809050000020004" pitchFamily="49" charset="0"/>
                <a:ea typeface="Fira Code" panose="020B0809050000020004" pitchFamily="49" charset="0"/>
              </a:rPr>
              <a:t># $3 - optional max recursion depth, default 5</a:t>
            </a:r>
            <a:endParaRPr lang="en-US" sz="800" b="0" dirty="0">
              <a:solidFill>
                <a:srgbClr val="000000"/>
              </a:solidFill>
              <a:effectLst/>
              <a:latin typeface="Fira Code" panose="020B0809050000020004" pitchFamily="49" charset="0"/>
              <a:ea typeface="Fira Code" panose="020B0809050000020004" pitchFamily="49" charset="0"/>
            </a:endParaRPr>
          </a:p>
          <a:p>
            <a:pPr>
              <a:lnSpc>
                <a:spcPct val="100000"/>
              </a:lnSpc>
            </a:pPr>
            <a:r>
              <a:rPr lang="en-US" sz="800" b="0" dirty="0">
                <a:solidFill>
                  <a:srgbClr val="0000FF"/>
                </a:solidFill>
                <a:effectLst/>
                <a:latin typeface="Fira Code" panose="020B0809050000020004" pitchFamily="49" charset="0"/>
                <a:ea typeface="Fira Code" panose="020B0809050000020004" pitchFamily="49" charset="0"/>
              </a:rPr>
              <a:t>for</a:t>
            </a:r>
            <a:r>
              <a:rPr lang="en-US" sz="800" b="0" dirty="0">
                <a:solidFill>
                  <a:srgbClr val="000000"/>
                </a:solidFill>
                <a:effectLst/>
                <a:latin typeface="Fira Code" panose="020B0809050000020004" pitchFamily="49" charset="0"/>
                <a:ea typeface="Fira Code" panose="020B0809050000020004" pitchFamily="49" charset="0"/>
              </a:rPr>
              <a:t> m </a:t>
            </a:r>
            <a:r>
              <a:rPr lang="en-US" sz="800" b="0" dirty="0">
                <a:solidFill>
                  <a:srgbClr val="0000FF"/>
                </a:solidFill>
                <a:effectLst/>
                <a:latin typeface="Fira Code" panose="020B0809050000020004" pitchFamily="49" charset="0"/>
                <a:ea typeface="Fira Code" panose="020B0809050000020004" pitchFamily="49" charset="0"/>
              </a:rPr>
              <a:t>in</a:t>
            </a:r>
            <a:r>
              <a:rPr lang="en-US" sz="800" b="0" dirty="0">
                <a:solidFill>
                  <a:srgbClr val="000000"/>
                </a:solidFill>
                <a:effectLst/>
                <a:latin typeface="Fira Code" panose="020B0809050000020004" pitchFamily="49" charset="0"/>
                <a:ea typeface="Fira Code" panose="020B0809050000020004" pitchFamily="49" charset="0"/>
              </a:rPr>
              <a:t> </a:t>
            </a:r>
            <a:r>
              <a:rPr lang="en-US" sz="800" b="0" dirty="0">
                <a:solidFill>
                  <a:srgbClr val="A31515"/>
                </a:solidFill>
                <a:effectLst/>
                <a:latin typeface="Fira Code" panose="020B0809050000020004" pitchFamily="49" charset="0"/>
                <a:ea typeface="Fira Code" panose="020B0809050000020004" pitchFamily="49" charset="0"/>
              </a:rPr>
              <a:t>$(</a:t>
            </a:r>
            <a:r>
              <a:rPr lang="en-US" sz="800" b="0" dirty="0" err="1">
                <a:solidFill>
                  <a:srgbClr val="A31515"/>
                </a:solidFill>
                <a:effectLst/>
                <a:latin typeface="Fira Code" panose="020B0809050000020004" pitchFamily="49" charset="0"/>
                <a:ea typeface="Fira Code" panose="020B0809050000020004" pitchFamily="49" charset="0"/>
              </a:rPr>
              <a:t>perseus</a:t>
            </a:r>
            <a:r>
              <a:rPr lang="en-US" sz="800" b="0" dirty="0">
                <a:solidFill>
                  <a:srgbClr val="A31515"/>
                </a:solidFill>
                <a:effectLst/>
                <a:latin typeface="Fira Code" panose="020B0809050000020004" pitchFamily="49" charset="0"/>
                <a:ea typeface="Fira Code" panose="020B0809050000020004" pitchFamily="49" charset="0"/>
              </a:rPr>
              <a:t> q </a:t>
            </a:r>
            <a:r>
              <a:rPr lang="en-US" sz="800" b="0" dirty="0" err="1">
                <a:solidFill>
                  <a:srgbClr val="A31515"/>
                </a:solidFill>
                <a:effectLst/>
                <a:latin typeface="Fira Code" panose="020B0809050000020004" pitchFamily="49" charset="0"/>
                <a:ea typeface="Fira Code" panose="020B0809050000020004" pitchFamily="49" charset="0"/>
              </a:rPr>
              <a:t>lm</a:t>
            </a:r>
            <a:r>
              <a:rPr lang="en-US" sz="800" b="0" dirty="0">
                <a:solidFill>
                  <a:srgbClr val="A31515"/>
                </a:solidFill>
                <a:effectLst/>
                <a:latin typeface="Fira Code" panose="020B0809050000020004" pitchFamily="49" charset="0"/>
                <a:ea typeface="Fira Code" panose="020B0809050000020004" pitchFamily="49" charset="0"/>
              </a:rPr>
              <a:t> $1 --format '{{.Name}}')</a:t>
            </a:r>
            <a:r>
              <a:rPr lang="en-US" sz="800" b="0" dirty="0">
                <a:solidFill>
                  <a:srgbClr val="000000"/>
                </a:solidFill>
                <a:effectLst/>
                <a:latin typeface="Fira Code" panose="020B0809050000020004" pitchFamily="49" charset="0"/>
                <a:ea typeface="Fira Code" panose="020B0809050000020004" pitchFamily="49" charset="0"/>
              </a:rPr>
              <a:t>; </a:t>
            </a:r>
            <a:r>
              <a:rPr lang="en-US" sz="800" b="0" dirty="0">
                <a:solidFill>
                  <a:srgbClr val="0000FF"/>
                </a:solidFill>
                <a:effectLst/>
                <a:latin typeface="Fira Code" panose="020B0809050000020004" pitchFamily="49" charset="0"/>
                <a:ea typeface="Fira Code" panose="020B0809050000020004" pitchFamily="49" charset="0"/>
              </a:rPr>
              <a:t>do</a:t>
            </a:r>
            <a:endParaRPr lang="en-US" sz="800" b="0" dirty="0">
              <a:solidFill>
                <a:srgbClr val="000000"/>
              </a:solidFill>
              <a:effectLst/>
              <a:latin typeface="Fira Code" panose="020B0809050000020004" pitchFamily="49" charset="0"/>
              <a:ea typeface="Fira Code" panose="020B0809050000020004" pitchFamily="49" charset="0"/>
            </a:endParaRPr>
          </a:p>
          <a:p>
            <a:pPr lvl="1">
              <a:lnSpc>
                <a:spcPct val="100000"/>
              </a:lnSpc>
            </a:pPr>
            <a:r>
              <a:rPr lang="en-US" sz="800" b="0" dirty="0">
                <a:solidFill>
                  <a:srgbClr val="000000"/>
                </a:solidFill>
                <a:effectLst/>
                <a:latin typeface="Fira Code" panose="020B0809050000020004" pitchFamily="49" charset="0"/>
                <a:ea typeface="Fira Code" panose="020B0809050000020004" pitchFamily="49" charset="0"/>
              </a:rPr>
              <a:t>depth=${3:-5}</a:t>
            </a:r>
          </a:p>
          <a:p>
            <a:pPr lvl="1">
              <a:lnSpc>
                <a:spcPct val="100000"/>
              </a:lnSpc>
            </a:pPr>
            <a:r>
              <a:rPr lang="en-US" sz="800" b="0" dirty="0">
                <a:solidFill>
                  <a:srgbClr val="000000"/>
                </a:solidFill>
                <a:effectLst/>
                <a:latin typeface="Fira Code" panose="020B0809050000020004" pitchFamily="49" charset="0"/>
                <a:ea typeface="Fira Code" panose="020B0809050000020004" pitchFamily="49" charset="0"/>
              </a:rPr>
              <a:t>res=</a:t>
            </a:r>
            <a:r>
              <a:rPr lang="en-US" sz="800" b="0" dirty="0">
                <a:solidFill>
                  <a:srgbClr val="A31515"/>
                </a:solidFill>
                <a:effectLst/>
                <a:latin typeface="Fira Code" panose="020B0809050000020004" pitchFamily="49" charset="0"/>
                <a:ea typeface="Fira Code" panose="020B0809050000020004" pitchFamily="49" charset="0"/>
              </a:rPr>
              <a:t>$(</a:t>
            </a:r>
            <a:r>
              <a:rPr lang="en-US" sz="800" b="0" dirty="0" err="1">
                <a:solidFill>
                  <a:srgbClr val="A31515"/>
                </a:solidFill>
                <a:effectLst/>
                <a:latin typeface="Fira Code" panose="020B0809050000020004" pitchFamily="49" charset="0"/>
                <a:ea typeface="Fira Code" panose="020B0809050000020004" pitchFamily="49" charset="0"/>
              </a:rPr>
              <a:t>perseus</a:t>
            </a:r>
            <a:r>
              <a:rPr lang="en-US" sz="800" b="0" dirty="0">
                <a:solidFill>
                  <a:srgbClr val="A31515"/>
                </a:solidFill>
                <a:effectLst/>
                <a:latin typeface="Fira Code" panose="020B0809050000020004" pitchFamily="49" charset="0"/>
                <a:ea typeface="Fira Code" panose="020B0809050000020004" pitchFamily="49" charset="0"/>
              </a:rPr>
              <a:t> q a $m --format '{{.Path}}' --max-depth $depth </a:t>
            </a:r>
            <a:r>
              <a:rPr lang="en-US" sz="800" b="0" dirty="0">
                <a:solidFill>
                  <a:srgbClr val="000000"/>
                </a:solidFill>
                <a:effectLst/>
                <a:latin typeface="Fira Code" panose="020B0809050000020004" pitchFamily="49" charset="0"/>
                <a:ea typeface="Fira Code" panose="020B0809050000020004" pitchFamily="49" charset="0"/>
              </a:rPr>
              <a:t>|</a:t>
            </a:r>
            <a:r>
              <a:rPr lang="en-US" sz="800" b="0" dirty="0">
                <a:solidFill>
                  <a:srgbClr val="A31515"/>
                </a:solidFill>
                <a:effectLst/>
                <a:latin typeface="Fira Code" panose="020B0809050000020004" pitchFamily="49" charset="0"/>
                <a:ea typeface="Fira Code" panose="020B0809050000020004" pitchFamily="49" charset="0"/>
              </a:rPr>
              <a:t> grep "$2" </a:t>
            </a:r>
            <a:r>
              <a:rPr lang="en-US" sz="800" b="0" dirty="0">
                <a:solidFill>
                  <a:srgbClr val="000000"/>
                </a:solidFill>
                <a:effectLst/>
                <a:latin typeface="Fira Code" panose="020B0809050000020004" pitchFamily="49" charset="0"/>
                <a:ea typeface="Fira Code" panose="020B0809050000020004" pitchFamily="49" charset="0"/>
              </a:rPr>
              <a:t>|</a:t>
            </a:r>
            <a:r>
              <a:rPr lang="en-US" sz="800" b="0" dirty="0">
                <a:solidFill>
                  <a:srgbClr val="A31515"/>
                </a:solidFill>
                <a:effectLst/>
                <a:latin typeface="Fira Code" panose="020B0809050000020004" pitchFamily="49" charset="0"/>
                <a:ea typeface="Fira Code" panose="020B0809050000020004" pitchFamily="49" charset="0"/>
              </a:rPr>
              <a:t> </a:t>
            </a:r>
            <a:r>
              <a:rPr lang="en-US" sz="800" b="0" dirty="0" err="1">
                <a:solidFill>
                  <a:srgbClr val="A31515"/>
                </a:solidFill>
                <a:effectLst/>
                <a:latin typeface="Fira Code" panose="020B0809050000020004" pitchFamily="49" charset="0"/>
                <a:ea typeface="Fira Code" panose="020B0809050000020004" pitchFamily="49" charset="0"/>
              </a:rPr>
              <a:t>uniq</a:t>
            </a:r>
            <a:r>
              <a:rPr lang="en-US" sz="800" b="0" dirty="0">
                <a:solidFill>
                  <a:srgbClr val="A31515"/>
                </a:solidFill>
                <a:effectLst/>
                <a:latin typeface="Fira Code" panose="020B0809050000020004" pitchFamily="49" charset="0"/>
                <a:ea typeface="Fira Code" panose="020B0809050000020004" pitchFamily="49" charset="0"/>
              </a:rPr>
              <a:t>)</a:t>
            </a:r>
            <a:endParaRPr lang="en-US" sz="800" b="0" dirty="0">
              <a:solidFill>
                <a:srgbClr val="000000"/>
              </a:solidFill>
              <a:effectLst/>
              <a:latin typeface="Fira Code" panose="020B0809050000020004" pitchFamily="49" charset="0"/>
              <a:ea typeface="Fira Code" panose="020B0809050000020004" pitchFamily="49" charset="0"/>
            </a:endParaRPr>
          </a:p>
          <a:p>
            <a:pPr lvl="1">
              <a:lnSpc>
                <a:spcPct val="100000"/>
              </a:lnSpc>
            </a:pPr>
            <a:r>
              <a:rPr lang="en-US" sz="800" b="0" dirty="0">
                <a:solidFill>
                  <a:srgbClr val="0000FF"/>
                </a:solidFill>
                <a:effectLst/>
                <a:latin typeface="Fira Code" panose="020B0809050000020004" pitchFamily="49" charset="0"/>
                <a:ea typeface="Fira Code" panose="020B0809050000020004" pitchFamily="49" charset="0"/>
              </a:rPr>
              <a:t>if</a:t>
            </a:r>
            <a:r>
              <a:rPr lang="en-US" sz="800" b="0" dirty="0">
                <a:solidFill>
                  <a:srgbClr val="000000"/>
                </a:solidFill>
                <a:effectLst/>
                <a:latin typeface="Fira Code" panose="020B0809050000020004" pitchFamily="49" charset="0"/>
                <a:ea typeface="Fira Code" panose="020B0809050000020004" pitchFamily="49" charset="0"/>
              </a:rPr>
              <a:t> [ -n </a:t>
            </a:r>
            <a:r>
              <a:rPr lang="en-US" sz="800" b="0" dirty="0">
                <a:solidFill>
                  <a:srgbClr val="A31515"/>
                </a:solidFill>
                <a:effectLst/>
                <a:latin typeface="Fira Code" panose="020B0809050000020004" pitchFamily="49" charset="0"/>
                <a:ea typeface="Fira Code" panose="020B0809050000020004" pitchFamily="49" charset="0"/>
              </a:rPr>
              <a:t>"$res"</a:t>
            </a:r>
            <a:r>
              <a:rPr lang="en-US" sz="800" b="0" dirty="0">
                <a:solidFill>
                  <a:srgbClr val="000000"/>
                </a:solidFill>
                <a:effectLst/>
                <a:latin typeface="Fira Code" panose="020B0809050000020004" pitchFamily="49" charset="0"/>
                <a:ea typeface="Fira Code" panose="020B0809050000020004" pitchFamily="49" charset="0"/>
              </a:rPr>
              <a:t> ]; </a:t>
            </a:r>
            <a:r>
              <a:rPr lang="en-US" sz="800" b="0" dirty="0">
                <a:solidFill>
                  <a:srgbClr val="0000FF"/>
                </a:solidFill>
                <a:effectLst/>
                <a:latin typeface="Fira Code" panose="020B0809050000020004" pitchFamily="49" charset="0"/>
                <a:ea typeface="Fira Code" panose="020B0809050000020004" pitchFamily="49" charset="0"/>
              </a:rPr>
              <a:t>then</a:t>
            </a:r>
            <a:endParaRPr lang="en-US" sz="800" b="0" dirty="0">
              <a:solidFill>
                <a:srgbClr val="000000"/>
              </a:solidFill>
              <a:effectLst/>
              <a:latin typeface="Fira Code" panose="020B0809050000020004" pitchFamily="49" charset="0"/>
              <a:ea typeface="Fira Code" panose="020B0809050000020004" pitchFamily="49" charset="0"/>
            </a:endParaRPr>
          </a:p>
          <a:p>
            <a:pPr lvl="2">
              <a:lnSpc>
                <a:spcPct val="100000"/>
              </a:lnSpc>
            </a:pPr>
            <a:r>
              <a:rPr lang="en-US" sz="800" b="0" dirty="0">
                <a:solidFill>
                  <a:srgbClr val="000000"/>
                </a:solidFill>
                <a:effectLst/>
                <a:latin typeface="Fira Code" panose="020B0809050000020004" pitchFamily="49" charset="0"/>
                <a:ea typeface="Fira Code" panose="020B0809050000020004" pitchFamily="49" charset="0"/>
              </a:rPr>
              <a:t>echo $m depends on $2 and needs remediation</a:t>
            </a:r>
          </a:p>
          <a:p>
            <a:pPr lvl="1">
              <a:lnSpc>
                <a:spcPct val="100000"/>
              </a:lnSpc>
            </a:pPr>
            <a:r>
              <a:rPr lang="en-US" sz="800" b="0" dirty="0">
                <a:solidFill>
                  <a:srgbClr val="0000FF"/>
                </a:solidFill>
                <a:effectLst/>
                <a:latin typeface="Fira Code" panose="020B0809050000020004" pitchFamily="49" charset="0"/>
                <a:ea typeface="Fira Code" panose="020B0809050000020004" pitchFamily="49" charset="0"/>
              </a:rPr>
              <a:t>fi</a:t>
            </a:r>
            <a:endParaRPr lang="en-US" sz="800" b="0" dirty="0">
              <a:solidFill>
                <a:srgbClr val="000000"/>
              </a:solidFill>
              <a:effectLst/>
              <a:latin typeface="Fira Code" panose="020B0809050000020004" pitchFamily="49" charset="0"/>
              <a:ea typeface="Fira Code" panose="020B0809050000020004" pitchFamily="49" charset="0"/>
            </a:endParaRPr>
          </a:p>
          <a:p>
            <a:pPr>
              <a:lnSpc>
                <a:spcPct val="100000"/>
              </a:lnSpc>
            </a:pPr>
            <a:r>
              <a:rPr lang="en-US" sz="800" b="0" dirty="0">
                <a:solidFill>
                  <a:srgbClr val="0000FF"/>
                </a:solidFill>
                <a:effectLst/>
                <a:latin typeface="Fira Code" panose="020B0809050000020004" pitchFamily="49" charset="0"/>
                <a:ea typeface="Fira Code" panose="020B0809050000020004" pitchFamily="49" charset="0"/>
              </a:rPr>
              <a:t>done</a:t>
            </a:r>
            <a:endParaRPr lang="en-US" sz="800" b="0" dirty="0">
              <a:solidFill>
                <a:srgbClr val="000000"/>
              </a:solidFill>
              <a:effectLst/>
              <a:latin typeface="Fira Code" panose="020B0809050000020004" pitchFamily="49" charset="0"/>
              <a:ea typeface="Fira Code" panose="020B0809050000020004" pitchFamily="49" charset="0"/>
            </a:endParaRPr>
          </a:p>
          <a:p>
            <a:pPr marL="114300" indent="0">
              <a:lnSpc>
                <a:spcPct val="100000"/>
              </a:lnSpc>
              <a:buNone/>
            </a:pPr>
            <a:r>
              <a:rPr lang="en-US" sz="800" b="0" dirty="0">
                <a:solidFill>
                  <a:srgbClr val="000000"/>
                </a:solidFill>
                <a:effectLst/>
                <a:latin typeface="Fira Code" panose="020B0809050000020004" pitchFamily="49" charset="0"/>
                <a:ea typeface="Fira Code" panose="020B0809050000020004" pitchFamily="49" charset="0"/>
              </a:rPr>
              <a:t>}</a:t>
            </a:r>
            <a:endParaRPr lang="en-US" sz="800" dirty="0">
              <a:solidFill>
                <a:schemeClr val="dk2"/>
              </a:solidFill>
              <a:latin typeface="Fira Code" panose="020B0809050000020004" pitchFamily="49" charset="0"/>
              <a:ea typeface="Fira Code" panose="020B0809050000020004" pitchFamily="49" charset="0"/>
              <a:cs typeface="Consolas"/>
              <a:sym typeface="Consolas"/>
            </a:endParaRPr>
          </a:p>
          <a:p>
            <a:pPr marL="180975" lvl="0" indent="-79375" algn="l" rtl="0">
              <a:lnSpc>
                <a:spcPct val="95000"/>
              </a:lnSpc>
              <a:spcBef>
                <a:spcPts val="0"/>
              </a:spcBef>
              <a:spcAft>
                <a:spcPts val="0"/>
              </a:spcAft>
              <a:buSzPts val="1600"/>
              <a:buNone/>
            </a:pPr>
            <a:endParaRPr lang="en-US" sz="800" dirty="0">
              <a:solidFill>
                <a:schemeClr val="dk2"/>
              </a:solidFill>
              <a:latin typeface="Fira Code" panose="020B0809050000020004" pitchFamily="49" charset="0"/>
              <a:ea typeface="Fira Code" panose="020B0809050000020004" pitchFamily="49" charset="0"/>
              <a:cs typeface="Consolas"/>
              <a:sym typeface="Consolas"/>
            </a:endParaRPr>
          </a:p>
          <a:p>
            <a:pPr marL="180975" indent="-79375">
              <a:spcBef>
                <a:spcPts val="0"/>
              </a:spcBef>
              <a:buSzPts val="1600"/>
              <a:buNone/>
            </a:pPr>
            <a:r>
              <a:rPr lang="en-US" sz="800" dirty="0">
                <a:solidFill>
                  <a:schemeClr val="dk2"/>
                </a:solidFill>
                <a:latin typeface="Fira Code" panose="020B0809050000020004" pitchFamily="49" charset="0"/>
                <a:ea typeface="Fira Code" panose="020B0809050000020004" pitchFamily="49" charset="0"/>
                <a:cs typeface="Consolas"/>
                <a:sym typeface="Consolas"/>
              </a:rPr>
              <a:t>$ </a:t>
            </a:r>
            <a:r>
              <a:rPr lang="en-US" sz="800" b="0" dirty="0" err="1">
                <a:solidFill>
                  <a:srgbClr val="000000"/>
                </a:solidFill>
                <a:effectLst/>
                <a:latin typeface="Fira Code" panose="020B0809050000020004" pitchFamily="49" charset="0"/>
                <a:ea typeface="Fira Code" panose="020B0809050000020004" pitchFamily="49" charset="0"/>
              </a:rPr>
              <a:t>reportModulesVulnerableVia</a:t>
            </a:r>
            <a:r>
              <a:rPr lang="en-US" sz="800" b="0" dirty="0">
                <a:solidFill>
                  <a:srgbClr val="000000"/>
                </a:solidFill>
                <a:effectLst/>
                <a:latin typeface="Fira Code" panose="020B0809050000020004" pitchFamily="49" charset="0"/>
                <a:ea typeface="Fira Code" panose="020B0809050000020004" pitchFamily="49" charset="0"/>
              </a:rPr>
              <a:t> </a:t>
            </a:r>
            <a:r>
              <a:rPr lang="en-US" sz="800" b="0" dirty="0">
                <a:solidFill>
                  <a:srgbClr val="A31515"/>
                </a:solidFill>
                <a:effectLst/>
                <a:latin typeface="Fira Code" panose="020B0809050000020004" pitchFamily="49" charset="0"/>
                <a:ea typeface="Fira Code" panose="020B0809050000020004" pitchFamily="49" charset="0"/>
              </a:rPr>
              <a:t>'</a:t>
            </a:r>
            <a:r>
              <a:rPr lang="en-US" sz="800" b="0" dirty="0" err="1">
                <a:solidFill>
                  <a:srgbClr val="A31515"/>
                </a:solidFill>
                <a:effectLst/>
                <a:latin typeface="Fira Code" panose="020B0809050000020004" pitchFamily="49" charset="0"/>
                <a:ea typeface="Fira Code" panose="020B0809050000020004" pitchFamily="49" charset="0"/>
              </a:rPr>
              <a:t>github.com</a:t>
            </a:r>
            <a:r>
              <a:rPr lang="en-US" sz="800" b="0" dirty="0">
                <a:solidFill>
                  <a:srgbClr val="A31515"/>
                </a:solidFill>
                <a:effectLst/>
                <a:latin typeface="Fira Code" panose="020B0809050000020004" pitchFamily="49" charset="0"/>
                <a:ea typeface="Fira Code" panose="020B0809050000020004" pitchFamily="49" charset="0"/>
              </a:rPr>
              <a:t>/example*'</a:t>
            </a:r>
            <a:r>
              <a:rPr lang="en-US" sz="800" b="0" dirty="0">
                <a:solidFill>
                  <a:srgbClr val="000000"/>
                </a:solidFill>
                <a:effectLst/>
                <a:latin typeface="Fira Code" panose="020B0809050000020004" pitchFamily="49" charset="0"/>
                <a:ea typeface="Fira Code" panose="020B0809050000020004" pitchFamily="49" charset="0"/>
              </a:rPr>
              <a:t> </a:t>
            </a:r>
            <a:r>
              <a:rPr lang="en-US" sz="800" b="0" dirty="0" err="1">
                <a:solidFill>
                  <a:srgbClr val="000000"/>
                </a:solidFill>
                <a:effectLst/>
                <a:latin typeface="Fira Code" panose="020B0809050000020004" pitchFamily="49" charset="0"/>
                <a:ea typeface="Fira Code" panose="020B0809050000020004" pitchFamily="49" charset="0"/>
              </a:rPr>
              <a:t>github.com</a:t>
            </a:r>
            <a:r>
              <a:rPr lang="en-US" sz="800" b="0" dirty="0">
                <a:solidFill>
                  <a:srgbClr val="000000"/>
                </a:solidFill>
                <a:effectLst/>
                <a:latin typeface="Fira Code" panose="020B0809050000020004" pitchFamily="49" charset="0"/>
                <a:ea typeface="Fira Code" panose="020B0809050000020004" pitchFamily="49" charset="0"/>
              </a:rPr>
              <a:t>/shady-code/oh-noes@v1.42.13</a:t>
            </a:r>
          </a:p>
        </p:txBody>
      </p:sp>
      <p:sp>
        <p:nvSpPr>
          <p:cNvPr id="434" name="Google Shape;434;p45"/>
          <p:cNvSpPr txBox="1">
            <a:spLocks noGrp="1"/>
          </p:cNvSpPr>
          <p:nvPr>
            <p:ph type="title"/>
          </p:nvPr>
        </p:nvSpPr>
        <p:spPr>
          <a:xfrm>
            <a:off x="290557" y="192223"/>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dirty="0"/>
              <a:t>🛠 Advanced Queries 🛠</a:t>
            </a:r>
            <a:br>
              <a:rPr lang="en-US" dirty="0"/>
            </a:br>
            <a:r>
              <a:rPr lang="en-US" dirty="0"/>
              <a:t>(</a:t>
            </a:r>
            <a:r>
              <a:rPr lang="en-US" dirty="0" err="1"/>
              <a:t>cont</a:t>
            </a:r>
            <a:r>
              <a:rPr lang="en-US" dirty="0"/>
              <a:t>)</a:t>
            </a:r>
            <a:endParaRPr dirty="0"/>
          </a:p>
        </p:txBody>
      </p:sp>
      <p:sp>
        <p:nvSpPr>
          <p:cNvPr id="435" name="Google Shape;435;p45"/>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6"/>
          <p:cNvSpPr txBox="1">
            <a:spLocks noGrp="1"/>
          </p:cNvSpPr>
          <p:nvPr>
            <p:ph type="body" idx="1"/>
          </p:nvPr>
        </p:nvSpPr>
        <p:spPr>
          <a:xfrm>
            <a:off x="290556" y="1376363"/>
            <a:ext cx="8588400" cy="3187800"/>
          </a:xfrm>
          <a:prstGeom prst="rect">
            <a:avLst/>
          </a:prstGeom>
          <a:noFill/>
          <a:ln>
            <a:noFill/>
          </a:ln>
        </p:spPr>
        <p:txBody>
          <a:bodyPr spcFirstLastPara="1" wrap="square" lIns="91425" tIns="45700" rIns="91425" bIns="45700" anchor="t" anchorCtr="0">
            <a:normAutofit/>
          </a:bodyPr>
          <a:lstStyle/>
          <a:p>
            <a:pPr marL="457200" lvl="0" indent="-342900" algn="l" rtl="0">
              <a:lnSpc>
                <a:spcPct val="95000"/>
              </a:lnSpc>
              <a:spcBef>
                <a:spcPts val="0"/>
              </a:spcBef>
              <a:spcAft>
                <a:spcPts val="0"/>
              </a:spcAft>
              <a:buSzPts val="1800"/>
              <a:buChar char="-"/>
            </a:pPr>
            <a:r>
              <a:rPr lang="en-US"/>
              <a:t>Nicer UI</a:t>
            </a:r>
            <a:endParaRPr/>
          </a:p>
          <a:p>
            <a:pPr marL="457200" lvl="0" indent="-342900" algn="l" rtl="0">
              <a:lnSpc>
                <a:spcPct val="95000"/>
              </a:lnSpc>
              <a:spcBef>
                <a:spcPts val="0"/>
              </a:spcBef>
              <a:spcAft>
                <a:spcPts val="0"/>
              </a:spcAft>
              <a:buSzPts val="1800"/>
              <a:buChar char="-"/>
            </a:pPr>
            <a:r>
              <a:rPr lang="en-US"/>
              <a:t>GraphQL API</a:t>
            </a:r>
            <a:endParaRPr/>
          </a:p>
          <a:p>
            <a:pPr marL="457200" lvl="0" indent="-342900" algn="l" rtl="0">
              <a:lnSpc>
                <a:spcPct val="95000"/>
              </a:lnSpc>
              <a:spcBef>
                <a:spcPts val="0"/>
              </a:spcBef>
              <a:spcAft>
                <a:spcPts val="0"/>
              </a:spcAft>
              <a:buSzPts val="1800"/>
              <a:buChar char="-"/>
            </a:pPr>
            <a:r>
              <a:rPr lang="en-US"/>
              <a:t>New </a:t>
            </a:r>
            <a:r>
              <a:rPr lang="en-US">
                <a:latin typeface="Consolas"/>
                <a:ea typeface="Consolas"/>
                <a:cs typeface="Consolas"/>
                <a:sym typeface="Consolas"/>
              </a:rPr>
              <a:t>perseus query ... </a:t>
            </a:r>
            <a:r>
              <a:rPr lang="en-US"/>
              <a:t>subcommands for common operations</a:t>
            </a:r>
            <a:endParaRPr/>
          </a:p>
          <a:p>
            <a:pPr marL="457200" lvl="0" indent="-342900" algn="l" rtl="0">
              <a:lnSpc>
                <a:spcPct val="95000"/>
              </a:lnSpc>
              <a:spcBef>
                <a:spcPts val="0"/>
              </a:spcBef>
              <a:spcAft>
                <a:spcPts val="0"/>
              </a:spcAft>
              <a:buSzPts val="1800"/>
              <a:buChar char="-"/>
            </a:pPr>
            <a:r>
              <a:rPr lang="en-US"/>
              <a:t>Ability to read module versions and </a:t>
            </a:r>
            <a:r>
              <a:rPr lang="en-US">
                <a:latin typeface="Consolas"/>
                <a:ea typeface="Consolas"/>
                <a:cs typeface="Consolas"/>
                <a:sym typeface="Consolas"/>
              </a:rPr>
              <a:t>go.mod</a:t>
            </a:r>
            <a:r>
              <a:rPr lang="en-US"/>
              <a:t> from module proxies or VCS for public repos</a:t>
            </a:r>
            <a:endParaRPr/>
          </a:p>
          <a:p>
            <a:pPr marL="457200" lvl="0" indent="-342900" algn="l" rtl="0">
              <a:lnSpc>
                <a:spcPct val="95000"/>
              </a:lnSpc>
              <a:spcBef>
                <a:spcPts val="0"/>
              </a:spcBef>
              <a:spcAft>
                <a:spcPts val="0"/>
              </a:spcAft>
              <a:buSzPts val="1800"/>
              <a:buChar char="-"/>
            </a:pPr>
            <a:r>
              <a:rPr lang="en-US"/>
              <a:t>Publish pre-built Docker images for running the server</a:t>
            </a:r>
            <a:endParaRPr/>
          </a:p>
          <a:p>
            <a:pPr marL="0" lvl="0" indent="0" algn="l" rtl="0">
              <a:lnSpc>
                <a:spcPct val="95000"/>
              </a:lnSpc>
              <a:spcBef>
                <a:spcPts val="0"/>
              </a:spcBef>
              <a:spcAft>
                <a:spcPts val="0"/>
              </a:spcAft>
              <a:buNone/>
            </a:pPr>
            <a:endParaRPr/>
          </a:p>
          <a:p>
            <a:pPr marL="0" lvl="0" indent="0" algn="l" rtl="0">
              <a:lnSpc>
                <a:spcPct val="95000"/>
              </a:lnSpc>
              <a:spcBef>
                <a:spcPts val="0"/>
              </a:spcBef>
              <a:spcAft>
                <a:spcPts val="0"/>
              </a:spcAft>
              <a:buNone/>
            </a:pPr>
            <a:endParaRPr/>
          </a:p>
          <a:p>
            <a:pPr marL="0" lvl="0" indent="0" algn="l" rtl="0">
              <a:lnSpc>
                <a:spcPct val="95000"/>
              </a:lnSpc>
              <a:spcBef>
                <a:spcPts val="0"/>
              </a:spcBef>
              <a:spcAft>
                <a:spcPts val="0"/>
              </a:spcAft>
              <a:buNone/>
            </a:pPr>
            <a:r>
              <a:rPr lang="en-US"/>
              <a:t>The project is on GitHub at </a:t>
            </a:r>
            <a:r>
              <a:rPr lang="en-US">
                <a:latin typeface="Consolas"/>
                <a:ea typeface="Consolas"/>
                <a:cs typeface="Consolas"/>
                <a:sym typeface="Consolas"/>
              </a:rPr>
              <a:t>github.com/CrowdStrike/perseus</a:t>
            </a:r>
            <a:endParaRPr>
              <a:latin typeface="Consolas"/>
              <a:ea typeface="Consolas"/>
              <a:cs typeface="Consolas"/>
              <a:sym typeface="Consolas"/>
            </a:endParaRPr>
          </a:p>
          <a:p>
            <a:pPr marL="0" lvl="0" indent="0" algn="l" rtl="0">
              <a:lnSpc>
                <a:spcPct val="95000"/>
              </a:lnSpc>
              <a:spcBef>
                <a:spcPts val="0"/>
              </a:spcBef>
              <a:spcAft>
                <a:spcPts val="0"/>
              </a:spcAft>
              <a:buNone/>
            </a:pPr>
            <a:endParaRPr/>
          </a:p>
          <a:p>
            <a:pPr marL="0" lvl="0" indent="0" algn="l" rtl="0">
              <a:lnSpc>
                <a:spcPct val="95000"/>
              </a:lnSpc>
              <a:spcBef>
                <a:spcPts val="0"/>
              </a:spcBef>
              <a:spcAft>
                <a:spcPts val="0"/>
              </a:spcAft>
              <a:buNone/>
            </a:pPr>
            <a:endParaRPr/>
          </a:p>
          <a:p>
            <a:pPr marL="0" lvl="0" indent="0" algn="l" rtl="0">
              <a:lnSpc>
                <a:spcPct val="95000"/>
              </a:lnSpc>
              <a:spcBef>
                <a:spcPts val="0"/>
              </a:spcBef>
              <a:spcAft>
                <a:spcPts val="0"/>
              </a:spcAft>
              <a:buNone/>
            </a:pPr>
            <a:r>
              <a:rPr lang="en-US"/>
              <a:t>PRs are certainly welcome</a:t>
            </a:r>
            <a:endParaRPr/>
          </a:p>
        </p:txBody>
      </p:sp>
      <p:sp>
        <p:nvSpPr>
          <p:cNvPr id="441" name="Google Shape;441;p46"/>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Future Improvements</a:t>
            </a:r>
            <a:endParaRPr/>
          </a:p>
        </p:txBody>
      </p:sp>
      <p:sp>
        <p:nvSpPr>
          <p:cNvPr id="442" name="Google Shape;442;p46"/>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23"/>
          <p:cNvSpPr txBox="1">
            <a:spLocks noGrp="1"/>
          </p:cNvSpPr>
          <p:nvPr>
            <p:ph type="title"/>
          </p:nvPr>
        </p:nvSpPr>
        <p:spPr>
          <a:xfrm>
            <a:off x="2981405" y="242669"/>
            <a:ext cx="3181190" cy="702600"/>
          </a:xfrm>
          <a:prstGeom prst="rect">
            <a:avLst/>
          </a:prstGeom>
          <a:noFill/>
          <a:ln>
            <a:noFill/>
          </a:ln>
        </p:spPr>
        <p:txBody>
          <a:bodyPr spcFirstLastPara="1" wrap="square" lIns="91425" tIns="45700" rIns="91425" bIns="45700" anchor="t" anchorCtr="0">
            <a:normAutofit fontScale="90000"/>
          </a:bodyPr>
          <a:lstStyle/>
          <a:p>
            <a:r>
              <a:rPr lang="en-US" sz="3000" dirty="0"/>
              <a:t>CrowdStrike</a:t>
            </a:r>
            <a:br>
              <a:rPr lang="en-US" sz="2800" dirty="0">
                <a:solidFill>
                  <a:schemeClr val="dk1"/>
                </a:solidFill>
              </a:rPr>
            </a:br>
            <a:endParaRPr sz="3000" dirty="0"/>
          </a:p>
        </p:txBody>
      </p:sp>
      <p:sp>
        <p:nvSpPr>
          <p:cNvPr id="252" name="Google Shape;252;p23"/>
          <p:cNvSpPr/>
          <p:nvPr/>
        </p:nvSpPr>
        <p:spPr>
          <a:xfrm>
            <a:off x="0" y="169030"/>
            <a:ext cx="1398300" cy="309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txBox="1"/>
          <p:nvPr/>
        </p:nvSpPr>
        <p:spPr>
          <a:xfrm>
            <a:off x="2260120" y="1284992"/>
            <a:ext cx="4517198" cy="886366"/>
          </a:xfrm>
          <a:prstGeom prst="rect">
            <a:avLst/>
          </a:prstGeom>
          <a:noFill/>
          <a:ln>
            <a:noFill/>
          </a:ln>
        </p:spPr>
        <p:txBody>
          <a:bodyPr spcFirstLastPara="1" wrap="square" lIns="91425" tIns="91425" rIns="91425" bIns="91425" anchor="t" anchorCtr="0">
            <a:spAutoFit/>
          </a:bodyPr>
          <a:lstStyle/>
          <a:p>
            <a:pPr marL="180975" lvl="0" indent="-79375" algn="l" rtl="0">
              <a:lnSpc>
                <a:spcPct val="95000"/>
              </a:lnSpc>
              <a:spcBef>
                <a:spcPts val="0"/>
              </a:spcBef>
              <a:spcAft>
                <a:spcPts val="0"/>
              </a:spcAft>
              <a:buClr>
                <a:schemeClr val="dk2"/>
              </a:buClr>
              <a:buSzPts val="1600"/>
              <a:buFont typeface="Arial"/>
              <a:buNone/>
            </a:pPr>
            <a:r>
              <a:rPr lang="en-US" sz="1600" dirty="0">
                <a:solidFill>
                  <a:schemeClr val="dk1"/>
                </a:solidFill>
                <a:latin typeface="Karla"/>
                <a:ea typeface="Karla"/>
                <a:cs typeface="Karla"/>
                <a:sym typeface="Karla"/>
              </a:rPr>
              <a:t>3 Years at CrowdStrike</a:t>
            </a:r>
            <a:endParaRPr sz="1600" dirty="0">
              <a:solidFill>
                <a:schemeClr val="dk1"/>
              </a:solidFill>
              <a:latin typeface="Karla"/>
              <a:ea typeface="Karla"/>
              <a:cs typeface="Karla"/>
              <a:sym typeface="Karla"/>
            </a:endParaRPr>
          </a:p>
          <a:p>
            <a:pPr marL="180975" lvl="0" indent="-79375" algn="l" rtl="0">
              <a:lnSpc>
                <a:spcPct val="95000"/>
              </a:lnSpc>
              <a:spcBef>
                <a:spcPts val="0"/>
              </a:spcBef>
              <a:spcAft>
                <a:spcPts val="0"/>
              </a:spcAft>
              <a:buClr>
                <a:schemeClr val="dk2"/>
              </a:buClr>
              <a:buSzPts val="1600"/>
              <a:buFont typeface="Arial"/>
              <a:buNone/>
            </a:pPr>
            <a:r>
              <a:rPr lang="en-US" sz="1600" dirty="0">
                <a:solidFill>
                  <a:schemeClr val="dk1"/>
                </a:solidFill>
                <a:latin typeface="Karla"/>
                <a:ea typeface="Karla"/>
                <a:cs typeface="Karla"/>
                <a:sym typeface="Karla"/>
              </a:rPr>
              <a:t>Senior Engineer II</a:t>
            </a:r>
            <a:endParaRPr sz="1600" dirty="0">
              <a:solidFill>
                <a:schemeClr val="dk1"/>
              </a:solidFill>
              <a:latin typeface="Karla"/>
              <a:ea typeface="Karla"/>
              <a:cs typeface="Karla"/>
              <a:sym typeface="Karla"/>
            </a:endParaRPr>
          </a:p>
          <a:p>
            <a:pPr marL="180975" lvl="0" indent="-79375" algn="l" rtl="0">
              <a:lnSpc>
                <a:spcPct val="95000"/>
              </a:lnSpc>
              <a:spcBef>
                <a:spcPts val="0"/>
              </a:spcBef>
              <a:spcAft>
                <a:spcPts val="0"/>
              </a:spcAft>
              <a:buNone/>
            </a:pPr>
            <a:r>
              <a:rPr lang="en-US" sz="1600" dirty="0">
                <a:solidFill>
                  <a:schemeClr val="dk1"/>
                </a:solidFill>
                <a:latin typeface="Karla"/>
                <a:ea typeface="Karla"/>
                <a:cs typeface="Karla"/>
                <a:sym typeface="Karla"/>
              </a:rPr>
              <a:t>Tech Lead, Platform/Core Maintainers</a:t>
            </a:r>
            <a:endParaRPr dirty="0">
              <a:solidFill>
                <a:schemeClr val="lt2"/>
              </a:solidFill>
              <a:latin typeface="Karla"/>
              <a:ea typeface="Karla"/>
              <a:cs typeface="Karla"/>
              <a:sym typeface="Karla"/>
            </a:endParaRPr>
          </a:p>
        </p:txBody>
      </p:sp>
      <p:sp>
        <p:nvSpPr>
          <p:cNvPr id="257" name="Google Shape;257;p23"/>
          <p:cNvSpPr txBox="1"/>
          <p:nvPr/>
        </p:nvSpPr>
        <p:spPr>
          <a:xfrm>
            <a:off x="2260120" y="2755861"/>
            <a:ext cx="4277712" cy="418500"/>
          </a:xfrm>
          <a:prstGeom prst="rect">
            <a:avLst/>
          </a:prstGeom>
          <a:noFill/>
          <a:ln>
            <a:noFill/>
          </a:ln>
        </p:spPr>
        <p:txBody>
          <a:bodyPr spcFirstLastPara="1" wrap="square" lIns="91425" tIns="91425" rIns="91425" bIns="91425" anchor="t" anchorCtr="0">
            <a:spAutoFit/>
          </a:bodyPr>
          <a:lstStyle/>
          <a:p>
            <a:pPr marL="101600" lvl="0" indent="0" algn="l" rtl="0">
              <a:lnSpc>
                <a:spcPct val="95000"/>
              </a:lnSpc>
              <a:spcBef>
                <a:spcPts val="0"/>
              </a:spcBef>
              <a:spcAft>
                <a:spcPts val="0"/>
              </a:spcAft>
              <a:buClr>
                <a:schemeClr val="dk2"/>
              </a:buClr>
              <a:buSzPts val="1600"/>
              <a:buFont typeface="Arial"/>
              <a:buNone/>
            </a:pPr>
            <a:r>
              <a:rPr lang="en-US" sz="1600" dirty="0">
                <a:solidFill>
                  <a:schemeClr val="dk1"/>
                </a:solidFill>
                <a:latin typeface="Karla"/>
                <a:ea typeface="Karla"/>
                <a:cs typeface="Karla"/>
                <a:sym typeface="Karla"/>
              </a:rPr>
              <a:t>Not just remote-friendly, but remote-first</a:t>
            </a:r>
            <a:endParaRPr dirty="0">
              <a:solidFill>
                <a:schemeClr val="lt2"/>
              </a:solidFill>
              <a:latin typeface="Karla"/>
              <a:ea typeface="Karla"/>
              <a:cs typeface="Karla"/>
              <a:sym typeface="Karla"/>
            </a:endParaRPr>
          </a:p>
        </p:txBody>
      </p:sp>
      <p:sp>
        <p:nvSpPr>
          <p:cNvPr id="3" name="AutoShape 8" descr="Adversary: Deadeye Jackal - Threat Actor">
            <a:extLst>
              <a:ext uri="{FF2B5EF4-FFF2-40B4-BE49-F238E27FC236}">
                <a16:creationId xmlns:a16="http://schemas.microsoft.com/office/drawing/2014/main" id="{6B248235-A083-4EFD-2FB7-F9A64FF6C20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3" name="Google Shape;253;p23"/>
          <p:cNvGrpSpPr/>
          <p:nvPr/>
        </p:nvGrpSpPr>
        <p:grpSpPr>
          <a:xfrm>
            <a:off x="963066" y="810825"/>
            <a:ext cx="7217869" cy="3826649"/>
            <a:chOff x="4959750" y="1633630"/>
            <a:chExt cx="3879450" cy="2751985"/>
          </a:xfrm>
        </p:grpSpPr>
        <p:pic>
          <p:nvPicPr>
            <p:cNvPr id="254" name="Google Shape;254;p23"/>
            <p:cNvPicPr preferRelativeResize="0"/>
            <p:nvPr/>
          </p:nvPicPr>
          <p:blipFill>
            <a:blip r:embed="rId3">
              <a:alphaModFix/>
            </a:blip>
            <a:stretch>
              <a:fillRect/>
            </a:stretch>
          </p:blipFill>
          <p:spPr>
            <a:xfrm>
              <a:off x="4959750" y="1633630"/>
              <a:ext cx="3879450" cy="2751985"/>
            </a:xfrm>
            <a:prstGeom prst="rect">
              <a:avLst/>
            </a:prstGeom>
            <a:noFill/>
            <a:ln w="19050" cap="flat" cmpd="sng">
              <a:solidFill>
                <a:schemeClr val="accent1"/>
              </a:solidFill>
              <a:prstDash val="solid"/>
              <a:round/>
              <a:headEnd type="none" w="sm" len="sm"/>
              <a:tailEnd type="none" w="sm" len="sm"/>
            </a:ln>
          </p:spPr>
        </p:pic>
        <p:pic>
          <p:nvPicPr>
            <p:cNvPr id="255" name="Google Shape;255;p23"/>
            <p:cNvPicPr preferRelativeResize="0"/>
            <p:nvPr/>
          </p:nvPicPr>
          <p:blipFill>
            <a:blip r:embed="rId4">
              <a:alphaModFix/>
            </a:blip>
            <a:stretch>
              <a:fillRect/>
            </a:stretch>
          </p:blipFill>
          <p:spPr>
            <a:xfrm flipH="1">
              <a:off x="6960024" y="3217725"/>
              <a:ext cx="506049" cy="536850"/>
            </a:xfrm>
            <a:prstGeom prst="rect">
              <a:avLst/>
            </a:prstGeom>
            <a:noFill/>
            <a:ln>
              <a:noFill/>
            </a:ln>
          </p:spPr>
        </p:pic>
      </p:grpSp>
    </p:spTree>
    <p:extLst>
      <p:ext uri="{BB962C8B-B14F-4D97-AF65-F5344CB8AC3E}">
        <p14:creationId xmlns:p14="http://schemas.microsoft.com/office/powerpoint/2010/main" val="8108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a:spLocks noGrp="1"/>
          </p:cNvSpPr>
          <p:nvPr>
            <p:ph type="body" idx="1"/>
          </p:nvPr>
        </p:nvSpPr>
        <p:spPr>
          <a:xfrm>
            <a:off x="290550" y="962002"/>
            <a:ext cx="8588400" cy="36672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i="1"/>
              <a:t>Perseus and Andromeda</a:t>
            </a:r>
            <a:r>
              <a:rPr lang="en-US"/>
              <a:t> - Giuseppe Cesari - [1], Public Domain, </a:t>
            </a:r>
            <a:r>
              <a:rPr lang="en-US" u="sng">
                <a:solidFill>
                  <a:schemeClr val="hlink"/>
                </a:solidFill>
                <a:hlinkClick r:id="rId3"/>
              </a:rPr>
              <a:t>https://commons.wikimedia.org/w/index.php?curid=31673524</a:t>
            </a:r>
            <a:endParaRPr/>
          </a:p>
          <a:p>
            <a:pPr marL="180975" lvl="0" indent="-79375" algn="l" rtl="0">
              <a:lnSpc>
                <a:spcPct val="95000"/>
              </a:lnSpc>
              <a:spcBef>
                <a:spcPts val="0"/>
              </a:spcBef>
              <a:spcAft>
                <a:spcPts val="0"/>
              </a:spcAft>
              <a:buSzPts val="1600"/>
              <a:buNone/>
            </a:pPr>
            <a:endParaRPr/>
          </a:p>
          <a:p>
            <a:pPr marL="180975" lvl="0" indent="-79375" algn="l" rtl="0">
              <a:lnSpc>
                <a:spcPct val="95000"/>
              </a:lnSpc>
              <a:spcBef>
                <a:spcPts val="0"/>
              </a:spcBef>
              <a:spcAft>
                <a:spcPts val="0"/>
              </a:spcAft>
              <a:buSzPts val="1600"/>
              <a:buNone/>
            </a:pPr>
            <a:r>
              <a:rPr lang="en-US"/>
              <a:t>Caveman image by Vecteezy - </a:t>
            </a:r>
            <a:r>
              <a:rPr lang="en-US" u="sng">
                <a:solidFill>
                  <a:schemeClr val="hlink"/>
                </a:solidFill>
                <a:hlinkClick r:id="rId4"/>
              </a:rPr>
              <a:t>https://www.vecteezy.com/free-vector/history</a:t>
            </a:r>
            <a:endParaRPr/>
          </a:p>
          <a:p>
            <a:pPr marL="180975" lvl="0" indent="-79375" algn="l" rtl="0">
              <a:lnSpc>
                <a:spcPct val="95000"/>
              </a:lnSpc>
              <a:spcBef>
                <a:spcPts val="0"/>
              </a:spcBef>
              <a:spcAft>
                <a:spcPts val="0"/>
              </a:spcAft>
              <a:buSzPts val="1600"/>
              <a:buNone/>
            </a:pPr>
            <a:endParaRPr/>
          </a:p>
          <a:p>
            <a:pPr marL="180975" lvl="0" indent="-79375" algn="l" rtl="0">
              <a:lnSpc>
                <a:spcPct val="95000"/>
              </a:lnSpc>
              <a:spcBef>
                <a:spcPts val="0"/>
              </a:spcBef>
              <a:spcAft>
                <a:spcPts val="0"/>
              </a:spcAft>
              <a:buSzPts val="1600"/>
              <a:buNone/>
            </a:pPr>
            <a:r>
              <a:rPr lang="en-US">
                <a:latin typeface="Consolas"/>
                <a:ea typeface="Consolas"/>
                <a:cs typeface="Consolas"/>
                <a:sym typeface="Consolas"/>
              </a:rPr>
              <a:t>OSS Projects</a:t>
            </a:r>
            <a:endParaRPr>
              <a:latin typeface="Consolas"/>
              <a:ea typeface="Consolas"/>
              <a:cs typeface="Consolas"/>
              <a:sym typeface="Consolas"/>
            </a:endParaRPr>
          </a:p>
          <a:p>
            <a:pPr marL="457200" lvl="0" indent="-342900" algn="l" rtl="0">
              <a:lnSpc>
                <a:spcPct val="95000"/>
              </a:lnSpc>
              <a:spcBef>
                <a:spcPts val="0"/>
              </a:spcBef>
              <a:spcAft>
                <a:spcPts val="0"/>
              </a:spcAft>
              <a:buSzPts val="1800"/>
              <a:buChar char="-"/>
            </a:pPr>
            <a:r>
              <a:rPr lang="en-US">
                <a:latin typeface="Consolas"/>
                <a:ea typeface="Consolas"/>
                <a:cs typeface="Consolas"/>
                <a:sym typeface="Consolas"/>
              </a:rPr>
              <a:t>pg-semver</a:t>
            </a:r>
            <a:r>
              <a:rPr lang="en-US"/>
              <a:t> Extension - </a:t>
            </a:r>
            <a:r>
              <a:rPr lang="en-US" u="sng">
                <a:solidFill>
                  <a:schemeClr val="hlink"/>
                </a:solidFill>
                <a:hlinkClick r:id="rId5"/>
              </a:rPr>
              <a:t>https://github.com/theory/pg-semver</a:t>
            </a:r>
            <a:endParaRPr/>
          </a:p>
          <a:p>
            <a:pPr marL="457200" lvl="0" indent="-342900" algn="l" rtl="0">
              <a:lnSpc>
                <a:spcPct val="95000"/>
              </a:lnSpc>
              <a:spcBef>
                <a:spcPts val="0"/>
              </a:spcBef>
              <a:spcAft>
                <a:spcPts val="0"/>
              </a:spcAft>
              <a:buSzPts val="1800"/>
              <a:buChar char="-"/>
            </a:pPr>
            <a:r>
              <a:rPr lang="en-US">
                <a:latin typeface="Consolas"/>
                <a:ea typeface="Consolas"/>
                <a:cs typeface="Consolas"/>
                <a:sym typeface="Consolas"/>
              </a:rPr>
              <a:t>grpc-gateway</a:t>
            </a:r>
            <a:r>
              <a:rPr lang="en-US"/>
              <a:t> - </a:t>
            </a:r>
            <a:r>
              <a:rPr lang="en-US" u="sng">
                <a:solidFill>
                  <a:schemeClr val="hlink"/>
                </a:solidFill>
                <a:hlinkClick r:id="rId6"/>
              </a:rPr>
              <a:t>https://github.com/grpc-ecosystem/grpc-gateway</a:t>
            </a:r>
            <a:endParaRPr/>
          </a:p>
          <a:p>
            <a:pPr marL="457200" lvl="0" indent="-342900" algn="l" rtl="0">
              <a:lnSpc>
                <a:spcPct val="95000"/>
              </a:lnSpc>
              <a:spcBef>
                <a:spcPts val="0"/>
              </a:spcBef>
              <a:spcAft>
                <a:spcPts val="0"/>
              </a:spcAft>
              <a:buSzPts val="1800"/>
              <a:buChar char="-"/>
            </a:pPr>
            <a:r>
              <a:rPr lang="en-US">
                <a:latin typeface="Consolas"/>
                <a:ea typeface="Consolas"/>
                <a:cs typeface="Consolas"/>
                <a:sym typeface="Consolas"/>
              </a:rPr>
              <a:t>cmux</a:t>
            </a:r>
            <a:r>
              <a:rPr lang="en-US"/>
              <a:t> - </a:t>
            </a:r>
            <a:r>
              <a:rPr lang="en-US" u="sng">
                <a:solidFill>
                  <a:schemeClr val="hlink"/>
                </a:solidFill>
                <a:hlinkClick r:id="rId7"/>
              </a:rPr>
              <a:t>https://github.com/soheilhy/cmux</a:t>
            </a:r>
            <a:endParaRPr/>
          </a:p>
          <a:p>
            <a:pPr marL="180975" lvl="0" indent="-79375" algn="l" rtl="0">
              <a:lnSpc>
                <a:spcPct val="95000"/>
              </a:lnSpc>
              <a:spcBef>
                <a:spcPts val="0"/>
              </a:spcBef>
              <a:spcAft>
                <a:spcPts val="0"/>
              </a:spcAft>
              <a:buSzPts val="1600"/>
              <a:buNone/>
            </a:pPr>
            <a:endParaRPr/>
          </a:p>
          <a:p>
            <a:pPr marL="180975" lvl="0" indent="-79375" algn="l" rtl="0">
              <a:lnSpc>
                <a:spcPct val="95000"/>
              </a:lnSpc>
              <a:spcBef>
                <a:spcPts val="0"/>
              </a:spcBef>
              <a:spcAft>
                <a:spcPts val="0"/>
              </a:spcAft>
              <a:buSzPts val="1600"/>
              <a:buNone/>
            </a:pPr>
            <a:r>
              <a:rPr lang="en-US"/>
              <a:t>Buf - </a:t>
            </a:r>
            <a:r>
              <a:rPr lang="en-US" u="sng">
                <a:solidFill>
                  <a:schemeClr val="hlink"/>
                </a:solidFill>
                <a:hlinkClick r:id="rId8"/>
              </a:rPr>
              <a:t>https://buf.build</a:t>
            </a:r>
            <a:endParaRPr/>
          </a:p>
          <a:p>
            <a:pPr marL="180975" lvl="0" indent="-79375" algn="l" rtl="0">
              <a:lnSpc>
                <a:spcPct val="95000"/>
              </a:lnSpc>
              <a:spcBef>
                <a:spcPts val="0"/>
              </a:spcBef>
              <a:spcAft>
                <a:spcPts val="0"/>
              </a:spcAft>
              <a:buSzPts val="1600"/>
              <a:buNone/>
            </a:pPr>
            <a:endParaRPr/>
          </a:p>
        </p:txBody>
      </p:sp>
      <p:sp>
        <p:nvSpPr>
          <p:cNvPr id="448" name="Google Shape;448;p47"/>
          <p:cNvSpPr txBox="1">
            <a:spLocks noGrp="1"/>
          </p:cNvSpPr>
          <p:nvPr>
            <p:ph type="title"/>
          </p:nvPr>
        </p:nvSpPr>
        <p:spPr>
          <a:xfrm>
            <a:off x="290550" y="550028"/>
            <a:ext cx="8588400" cy="3324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1"/>
              </a:buClr>
              <a:buSzPct val="100000"/>
              <a:buFont typeface="Questrial"/>
              <a:buNone/>
            </a:pPr>
            <a:r>
              <a:rPr lang="en-US"/>
              <a:t>Credits</a:t>
            </a:r>
            <a:endParaRPr/>
          </a:p>
        </p:txBody>
      </p:sp>
      <p:sp>
        <p:nvSpPr>
          <p:cNvPr id="449" name="Google Shape;449;p47"/>
          <p:cNvSpPr/>
          <p:nvPr/>
        </p:nvSpPr>
        <p:spPr>
          <a:xfrm>
            <a:off x="0" y="138050"/>
            <a:ext cx="1411200" cy="33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p48"/>
          <p:cNvSpPr txBox="1">
            <a:spLocks noGrp="1"/>
          </p:cNvSpPr>
          <p:nvPr>
            <p:ph type="body" idx="1"/>
          </p:nvPr>
        </p:nvSpPr>
        <p:spPr>
          <a:xfrm>
            <a:off x="290556" y="1376363"/>
            <a:ext cx="8588400" cy="31878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endParaRPr/>
          </a:p>
        </p:txBody>
      </p:sp>
      <p:sp>
        <p:nvSpPr>
          <p:cNvPr id="455" name="Google Shape;455;p48"/>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endParaRPr/>
          </a:p>
        </p:txBody>
      </p:sp>
      <p:sp>
        <p:nvSpPr>
          <p:cNvPr id="456" name="Google Shape;456;p48"/>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786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1030" name="Picture 6" descr="Adversary: Fancy Bear - Threat Actor">
            <a:extLst>
              <a:ext uri="{FF2B5EF4-FFF2-40B4-BE49-F238E27FC236}">
                <a16:creationId xmlns:a16="http://schemas.microsoft.com/office/drawing/2014/main" id="{6774B350-30FC-2EA4-6709-F9BD7D116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16934">
            <a:off x="2402670" y="1974495"/>
            <a:ext cx="2009741" cy="1055114"/>
          </a:xfrm>
          <a:prstGeom prst="rect">
            <a:avLst/>
          </a:prstGeom>
          <a:noFill/>
          <a:extLst>
            <a:ext uri="{909E8E84-426E-40DD-AFC4-6F175D3DCCD1}">
              <a14:hiddenFill xmlns:a14="http://schemas.microsoft.com/office/drawing/2010/main">
                <a:solidFill>
                  <a:srgbClr val="FFFFFF"/>
                </a:solidFill>
              </a14:hiddenFill>
            </a:ext>
          </a:extLst>
        </p:spPr>
      </p:pic>
      <p:sp>
        <p:nvSpPr>
          <p:cNvPr id="250" name="Google Shape;250;p23"/>
          <p:cNvSpPr txBox="1">
            <a:spLocks noGrp="1"/>
          </p:cNvSpPr>
          <p:nvPr>
            <p:ph type="body" idx="1"/>
          </p:nvPr>
        </p:nvSpPr>
        <p:spPr>
          <a:xfrm>
            <a:off x="2862861" y="1866166"/>
            <a:ext cx="3113477" cy="496200"/>
          </a:xfrm>
          <a:prstGeom prst="rect">
            <a:avLst/>
          </a:prstGeom>
          <a:noFill/>
          <a:ln>
            <a:noFill/>
          </a:ln>
        </p:spPr>
        <p:txBody>
          <a:bodyPr spcFirstLastPara="1" wrap="square" lIns="91425" tIns="45700" rIns="91425" bIns="45700" anchor="t" anchorCtr="0">
            <a:normAutofit/>
          </a:bodyPr>
          <a:lstStyle/>
          <a:p>
            <a:pPr marL="101600" lvl="0" indent="0" algn="ctr" rtl="0">
              <a:lnSpc>
                <a:spcPct val="95000"/>
              </a:lnSpc>
              <a:spcBef>
                <a:spcPts val="0"/>
              </a:spcBef>
              <a:spcAft>
                <a:spcPts val="0"/>
              </a:spcAft>
              <a:buSzPts val="1600"/>
              <a:buNone/>
            </a:pPr>
            <a:r>
              <a:rPr lang="en-US" sz="2400" b="1" dirty="0"/>
              <a:t>We Stop Breaches</a:t>
            </a:r>
            <a:endParaRPr dirty="0">
              <a:solidFill>
                <a:schemeClr val="dk1"/>
              </a:solidFill>
            </a:endParaRPr>
          </a:p>
        </p:txBody>
      </p:sp>
      <p:sp>
        <p:nvSpPr>
          <p:cNvPr id="251" name="Google Shape;251;p23"/>
          <p:cNvSpPr txBox="1">
            <a:spLocks noGrp="1"/>
          </p:cNvSpPr>
          <p:nvPr>
            <p:ph type="title"/>
          </p:nvPr>
        </p:nvSpPr>
        <p:spPr>
          <a:xfrm>
            <a:off x="2981405" y="540764"/>
            <a:ext cx="3181190" cy="702600"/>
          </a:xfrm>
          <a:prstGeom prst="rect">
            <a:avLst/>
          </a:prstGeom>
          <a:noFill/>
          <a:ln>
            <a:noFill/>
          </a:ln>
        </p:spPr>
        <p:txBody>
          <a:bodyPr spcFirstLastPara="1" wrap="square" lIns="91425" tIns="45700" rIns="91425" bIns="45700" anchor="t" anchorCtr="0">
            <a:normAutofit fontScale="90000"/>
          </a:bodyPr>
          <a:lstStyle/>
          <a:p>
            <a:r>
              <a:rPr lang="en-US" sz="3000" dirty="0"/>
              <a:t>At CrowdStrike</a:t>
            </a:r>
            <a:br>
              <a:rPr lang="en-US" sz="2800" dirty="0">
                <a:solidFill>
                  <a:schemeClr val="dk1"/>
                </a:solidFill>
              </a:rPr>
            </a:br>
            <a:endParaRPr sz="3000" dirty="0"/>
          </a:p>
        </p:txBody>
      </p:sp>
      <p:sp>
        <p:nvSpPr>
          <p:cNvPr id="252" name="Google Shape;252;p23"/>
          <p:cNvSpPr/>
          <p:nvPr/>
        </p:nvSpPr>
        <p:spPr>
          <a:xfrm>
            <a:off x="0" y="169030"/>
            <a:ext cx="1398300" cy="309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Adversary: Carbon Spider - Threat Actor">
            <a:extLst>
              <a:ext uri="{FF2B5EF4-FFF2-40B4-BE49-F238E27FC236}">
                <a16:creationId xmlns:a16="http://schemas.microsoft.com/office/drawing/2014/main" id="{76893013-D390-2546-B34B-EA5F3F2AD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86597">
            <a:off x="572905" y="607360"/>
            <a:ext cx="1822069" cy="956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versary: Stardust Chollima - Threat Actor | CrowdStrike">
            <a:extLst>
              <a:ext uri="{FF2B5EF4-FFF2-40B4-BE49-F238E27FC236}">
                <a16:creationId xmlns:a16="http://schemas.microsoft.com/office/drawing/2014/main" id="{B81ECBF6-0573-FB89-79BC-F5CA808AE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884322">
            <a:off x="5801949" y="501797"/>
            <a:ext cx="1822069" cy="95658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Adversary: Deadeye Jackal - Threat Actor">
            <a:extLst>
              <a:ext uri="{FF2B5EF4-FFF2-40B4-BE49-F238E27FC236}">
                <a16:creationId xmlns:a16="http://schemas.microsoft.com/office/drawing/2014/main" id="{6B248235-A083-4EFD-2FB7-F9A64FF6C20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Adversary: Deadeye Jackal - Threat Actor">
            <a:extLst>
              <a:ext uri="{FF2B5EF4-FFF2-40B4-BE49-F238E27FC236}">
                <a16:creationId xmlns:a16="http://schemas.microsoft.com/office/drawing/2014/main" id="{88E73B82-863F-C162-A29E-6294490C9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76945">
            <a:off x="5032519" y="3539634"/>
            <a:ext cx="2009741" cy="105511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50;p23">
            <a:extLst>
              <a:ext uri="{FF2B5EF4-FFF2-40B4-BE49-F238E27FC236}">
                <a16:creationId xmlns:a16="http://schemas.microsoft.com/office/drawing/2014/main" id="{03538E58-F262-CCD2-B6D9-B573C9465E1B}"/>
              </a:ext>
            </a:extLst>
          </p:cNvPr>
          <p:cNvSpPr txBox="1">
            <a:spLocks/>
          </p:cNvSpPr>
          <p:nvPr/>
        </p:nvSpPr>
        <p:spPr>
          <a:xfrm>
            <a:off x="2862861" y="3474464"/>
            <a:ext cx="3113477" cy="496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5000"/>
              </a:lnSpc>
              <a:spcBef>
                <a:spcPts val="800"/>
              </a:spcBef>
              <a:spcAft>
                <a:spcPts val="0"/>
              </a:spcAft>
              <a:buClr>
                <a:schemeClr val="lt1"/>
              </a:buClr>
              <a:buSzPts val="1800"/>
              <a:buFont typeface="Noto Sans Symbols"/>
              <a:buChar char="▪"/>
              <a:defRPr sz="1600" b="0" i="0" u="none" strike="noStrike" cap="none">
                <a:solidFill>
                  <a:schemeClr val="lt1"/>
                </a:solidFill>
                <a:latin typeface="Karla"/>
                <a:ea typeface="Karla"/>
                <a:cs typeface="Karla"/>
                <a:sym typeface="Karla"/>
              </a:defRPr>
            </a:lvl1pPr>
            <a:lvl2pPr marL="914400" marR="0" lvl="1" indent="-342900" algn="l" rtl="0">
              <a:lnSpc>
                <a:spcPct val="95000"/>
              </a:lnSpc>
              <a:spcBef>
                <a:spcPts val="800"/>
              </a:spcBef>
              <a:spcAft>
                <a:spcPts val="0"/>
              </a:spcAft>
              <a:buClr>
                <a:schemeClr val="lt1"/>
              </a:buClr>
              <a:buSzPts val="1800"/>
              <a:buFont typeface="Noto Sans Symbols"/>
              <a:buChar char="▪"/>
              <a:defRPr sz="1400" b="0" i="0" u="none" strike="noStrike" cap="none">
                <a:solidFill>
                  <a:schemeClr val="lt1"/>
                </a:solidFill>
                <a:latin typeface="Karla"/>
                <a:ea typeface="Karla"/>
                <a:cs typeface="Karla"/>
                <a:sym typeface="Karla"/>
              </a:defRPr>
            </a:lvl2pPr>
            <a:lvl3pPr marL="1371600" marR="0" lvl="2" indent="-342900" algn="l" rtl="0">
              <a:lnSpc>
                <a:spcPct val="95000"/>
              </a:lnSpc>
              <a:spcBef>
                <a:spcPts val="800"/>
              </a:spcBef>
              <a:spcAft>
                <a:spcPts val="0"/>
              </a:spcAft>
              <a:buClr>
                <a:schemeClr val="lt1"/>
              </a:buClr>
              <a:buSzPts val="1800"/>
              <a:buFont typeface="Noto Sans Symbols"/>
              <a:buChar char="▪"/>
              <a:defRPr sz="1200" b="0" i="0" u="none" strike="noStrike" cap="none">
                <a:solidFill>
                  <a:schemeClr val="lt1"/>
                </a:solidFill>
                <a:latin typeface="Karla"/>
                <a:ea typeface="Karla"/>
                <a:cs typeface="Karla"/>
                <a:sym typeface="Karla"/>
              </a:defRPr>
            </a:lvl3pPr>
            <a:lvl4pPr marL="1828800" marR="0" lvl="3" indent="-342900" algn="l" rtl="0">
              <a:lnSpc>
                <a:spcPct val="95000"/>
              </a:lnSpc>
              <a:spcBef>
                <a:spcPts val="800"/>
              </a:spcBef>
              <a:spcAft>
                <a:spcPts val="0"/>
              </a:spcAft>
              <a:buClr>
                <a:schemeClr val="lt1"/>
              </a:buClr>
              <a:buSzPts val="1800"/>
              <a:buFont typeface="Noto Sans Symbols"/>
              <a:buChar char="▪"/>
              <a:defRPr sz="1200" b="0" i="0" u="none" strike="noStrike" cap="none">
                <a:solidFill>
                  <a:schemeClr val="lt1"/>
                </a:solidFill>
                <a:latin typeface="Karla"/>
                <a:ea typeface="Karla"/>
                <a:cs typeface="Karla"/>
                <a:sym typeface="Karla"/>
              </a:defRPr>
            </a:lvl4pPr>
            <a:lvl5pPr marL="2286000" marR="0" lvl="4" indent="-342900" algn="l" rtl="0">
              <a:lnSpc>
                <a:spcPct val="95000"/>
              </a:lnSpc>
              <a:spcBef>
                <a:spcPts val="800"/>
              </a:spcBef>
              <a:spcAft>
                <a:spcPts val="0"/>
              </a:spcAft>
              <a:buClr>
                <a:schemeClr val="lt1"/>
              </a:buClr>
              <a:buSzPts val="1800"/>
              <a:buFont typeface="Noto Sans Symbols"/>
              <a:buChar char="▪"/>
              <a:defRPr sz="1200" b="0" i="0" u="none" strike="noStrike" cap="none">
                <a:solidFill>
                  <a:schemeClr val="lt1"/>
                </a:solidFill>
                <a:latin typeface="Karla"/>
                <a:ea typeface="Karla"/>
                <a:cs typeface="Karla"/>
                <a:sym typeface="Karl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Karla"/>
                <a:ea typeface="Karla"/>
                <a:cs typeface="Karla"/>
                <a:sym typeface="Karla"/>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Karla"/>
                <a:ea typeface="Karla"/>
                <a:cs typeface="Karla"/>
                <a:sym typeface="Karla"/>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Karla"/>
                <a:ea typeface="Karla"/>
                <a:cs typeface="Karla"/>
                <a:sym typeface="Karla"/>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Karla"/>
                <a:ea typeface="Karla"/>
                <a:cs typeface="Karla"/>
                <a:sym typeface="Karla"/>
              </a:defRPr>
            </a:lvl9pPr>
          </a:lstStyle>
          <a:p>
            <a:pPr marL="101600" indent="0" algn="ctr">
              <a:spcBef>
                <a:spcPts val="0"/>
              </a:spcBef>
              <a:buSzPts val="1600"/>
              <a:buFont typeface="Noto Sans Symbols"/>
              <a:buNone/>
            </a:pPr>
            <a:r>
              <a:rPr lang="en-US" sz="2400" dirty="0">
                <a:solidFill>
                  <a:schemeClr val="dk1"/>
                </a:solidFill>
              </a:rPr>
              <a:t>Using Go</a:t>
            </a:r>
          </a:p>
        </p:txBody>
      </p:sp>
      <p:pic>
        <p:nvPicPr>
          <p:cNvPr id="2" name="Picture 2" descr="Adversary: Ocean Buffalo - Threat Actor">
            <a:extLst>
              <a:ext uri="{FF2B5EF4-FFF2-40B4-BE49-F238E27FC236}">
                <a16:creationId xmlns:a16="http://schemas.microsoft.com/office/drawing/2014/main" id="{A770ECD0-A35B-4AD1-FF7A-DF9DD8C05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64159">
            <a:off x="329536" y="3678717"/>
            <a:ext cx="1921036" cy="10085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dversary: Remix Kitten - Threat Actor">
            <a:extLst>
              <a:ext uri="{FF2B5EF4-FFF2-40B4-BE49-F238E27FC236}">
                <a16:creationId xmlns:a16="http://schemas.microsoft.com/office/drawing/2014/main" id="{FE3E823F-B562-F797-82CB-A6CCFB7B7F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2576">
            <a:off x="6991883" y="2114505"/>
            <a:ext cx="1929783" cy="10131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body" idx="1"/>
          </p:nvPr>
        </p:nvSpPr>
        <p:spPr>
          <a:xfrm>
            <a:off x="290550" y="3058125"/>
            <a:ext cx="8588400" cy="1638900"/>
          </a:xfrm>
          <a:prstGeom prst="rect">
            <a:avLst/>
          </a:prstGeom>
          <a:noFill/>
          <a:ln>
            <a:noFill/>
          </a:ln>
        </p:spPr>
        <p:txBody>
          <a:bodyPr spcFirstLastPara="1" wrap="square" lIns="91425" tIns="45700" rIns="91425" bIns="45700" anchor="t" anchorCtr="0">
            <a:normAutofit/>
          </a:bodyPr>
          <a:lstStyle/>
          <a:p>
            <a:pPr marL="114300" lvl="0" indent="0" algn="l" rtl="0">
              <a:lnSpc>
                <a:spcPct val="95000"/>
              </a:lnSpc>
              <a:spcBef>
                <a:spcPts val="0"/>
              </a:spcBef>
              <a:spcAft>
                <a:spcPts val="0"/>
              </a:spcAft>
              <a:buSzPts val="1600"/>
              <a:buNone/>
            </a:pPr>
            <a:r>
              <a:rPr lang="en-US" dirty="0"/>
              <a:t>Pros:</a:t>
            </a:r>
            <a:endParaRPr dirty="0"/>
          </a:p>
          <a:p>
            <a:pPr marL="457200" lvl="0" indent="-342900" algn="l" rtl="0">
              <a:lnSpc>
                <a:spcPct val="95000"/>
              </a:lnSpc>
              <a:spcBef>
                <a:spcPts val="0"/>
              </a:spcBef>
              <a:spcAft>
                <a:spcPts val="0"/>
              </a:spcAft>
              <a:buSzPts val="1800"/>
              <a:buChar char="-"/>
            </a:pPr>
            <a:r>
              <a:rPr lang="en-US" dirty="0"/>
              <a:t>All Go code was readily available in one place, your Go workspace</a:t>
            </a:r>
            <a:endParaRPr dirty="0"/>
          </a:p>
          <a:p>
            <a:pPr marL="457200" lvl="0" indent="-342900" algn="l" rtl="0">
              <a:lnSpc>
                <a:spcPct val="95000"/>
              </a:lnSpc>
              <a:spcBef>
                <a:spcPts val="0"/>
              </a:spcBef>
              <a:spcAft>
                <a:spcPts val="0"/>
              </a:spcAft>
              <a:buSzPts val="1800"/>
              <a:buChar char="-"/>
            </a:pPr>
            <a:r>
              <a:rPr lang="en-US" dirty="0"/>
              <a:t>Finding code was simple with tools like </a:t>
            </a:r>
            <a:r>
              <a:rPr lang="en-US" dirty="0">
                <a:latin typeface="Consolas"/>
                <a:ea typeface="Consolas"/>
                <a:cs typeface="Consolas"/>
                <a:sym typeface="Consolas"/>
              </a:rPr>
              <a:t>find</a:t>
            </a:r>
            <a:r>
              <a:rPr lang="en-US" dirty="0"/>
              <a:t> and </a:t>
            </a:r>
            <a:r>
              <a:rPr lang="en-US" dirty="0">
                <a:latin typeface="Consolas"/>
                <a:ea typeface="Consolas"/>
                <a:cs typeface="Consolas"/>
                <a:sym typeface="Consolas"/>
              </a:rPr>
              <a:t>grep</a:t>
            </a:r>
            <a:endParaRPr dirty="0">
              <a:latin typeface="Consolas"/>
              <a:ea typeface="Consolas"/>
              <a:cs typeface="Consolas"/>
              <a:sym typeface="Consolas"/>
            </a:endParaRPr>
          </a:p>
          <a:p>
            <a:pPr marL="114300" lvl="0" indent="0" algn="l" rtl="0">
              <a:lnSpc>
                <a:spcPct val="95000"/>
              </a:lnSpc>
              <a:spcBef>
                <a:spcPts val="0"/>
              </a:spcBef>
              <a:spcAft>
                <a:spcPts val="0"/>
              </a:spcAft>
              <a:buNone/>
            </a:pPr>
            <a:r>
              <a:rPr lang="en-US" dirty="0"/>
              <a:t>Cons:</a:t>
            </a:r>
            <a:endParaRPr dirty="0"/>
          </a:p>
          <a:p>
            <a:pPr marL="457200" lvl="0" indent="-342900" algn="l" rtl="0">
              <a:lnSpc>
                <a:spcPct val="95000"/>
              </a:lnSpc>
              <a:spcBef>
                <a:spcPts val="0"/>
              </a:spcBef>
              <a:spcAft>
                <a:spcPts val="0"/>
              </a:spcAft>
              <a:buSzPts val="1800"/>
              <a:buChar char="-"/>
            </a:pPr>
            <a:r>
              <a:rPr lang="en-US" dirty="0"/>
              <a:t>There could only be one* version of a given package on a machine</a:t>
            </a:r>
            <a:endParaRPr dirty="0"/>
          </a:p>
          <a:p>
            <a:pPr marL="457200" lvl="0" indent="-342900" algn="l" rtl="0">
              <a:lnSpc>
                <a:spcPct val="95000"/>
              </a:lnSpc>
              <a:spcBef>
                <a:spcPts val="0"/>
              </a:spcBef>
              <a:spcAft>
                <a:spcPts val="0"/>
              </a:spcAft>
              <a:buSzPts val="1800"/>
              <a:buChar char="-"/>
            </a:pPr>
            <a:r>
              <a:rPr lang="en-US" dirty="0"/>
              <a:t>Builds were not reproducible by default</a:t>
            </a:r>
            <a:endParaRPr dirty="0"/>
          </a:p>
        </p:txBody>
      </p:sp>
      <p:sp>
        <p:nvSpPr>
          <p:cNvPr id="263" name="Google Shape;263;p24"/>
          <p:cNvSpPr txBox="1">
            <a:spLocks noGrp="1"/>
          </p:cNvSpPr>
          <p:nvPr>
            <p:ph type="title"/>
          </p:nvPr>
        </p:nvSpPr>
        <p:spPr>
          <a:xfrm>
            <a:off x="290553" y="550025"/>
            <a:ext cx="51993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Before Modules</a:t>
            </a:r>
            <a:endParaRPr/>
          </a:p>
        </p:txBody>
      </p:sp>
      <p:sp>
        <p:nvSpPr>
          <p:cNvPr id="264" name="Google Shape;264;p24"/>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4"/>
          <p:cNvPicPr preferRelativeResize="0"/>
          <p:nvPr/>
        </p:nvPicPr>
        <p:blipFill>
          <a:blip r:embed="rId3">
            <a:alphaModFix/>
          </a:blip>
          <a:stretch>
            <a:fillRect/>
          </a:stretch>
        </p:blipFill>
        <p:spPr>
          <a:xfrm>
            <a:off x="5006325" y="243425"/>
            <a:ext cx="3925824" cy="2748074"/>
          </a:xfrm>
          <a:prstGeom prst="rect">
            <a:avLst/>
          </a:prstGeom>
          <a:noFill/>
          <a:ln w="9525" cap="flat" cmpd="sng">
            <a:solidFill>
              <a:schemeClr val="accent1"/>
            </a:solidFill>
            <a:prstDash val="solid"/>
            <a:round/>
            <a:headEnd type="none" w="sm" len="sm"/>
            <a:tailEnd type="none" w="sm" len="sm"/>
          </a:ln>
        </p:spPr>
      </p:pic>
      <p:sp>
        <p:nvSpPr>
          <p:cNvPr id="266" name="Google Shape;266;p24"/>
          <p:cNvSpPr txBox="1"/>
          <p:nvPr/>
        </p:nvSpPr>
        <p:spPr>
          <a:xfrm>
            <a:off x="413075" y="1197575"/>
            <a:ext cx="44439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lt2"/>
                </a:solidFill>
                <a:latin typeface="Karla"/>
                <a:ea typeface="Karla"/>
                <a:cs typeface="Karla"/>
                <a:sym typeface="Karla"/>
              </a:rPr>
              <a:t>Initially, all Go code lived at $GOPATH/</a:t>
            </a:r>
            <a:r>
              <a:rPr lang="en-US" sz="1800" dirty="0" err="1">
                <a:solidFill>
                  <a:schemeClr val="lt2"/>
                </a:solidFill>
                <a:latin typeface="Karla"/>
                <a:ea typeface="Karla"/>
                <a:cs typeface="Karla"/>
                <a:sym typeface="Karla"/>
              </a:rPr>
              <a:t>src</a:t>
            </a:r>
            <a:endParaRPr sz="1800" dirty="0">
              <a:solidFill>
                <a:schemeClr val="lt2"/>
              </a:solidFill>
              <a:latin typeface="Karla"/>
              <a:ea typeface="Karla"/>
              <a:cs typeface="Karla"/>
              <a:sym typeface="Karla"/>
            </a:endParaRPr>
          </a:p>
          <a:p>
            <a:pPr marL="0" lvl="0" indent="0" algn="l" rtl="0">
              <a:spcBef>
                <a:spcPts val="0"/>
              </a:spcBef>
              <a:spcAft>
                <a:spcPts val="0"/>
              </a:spcAft>
              <a:buNone/>
            </a:pPr>
            <a:endParaRPr sz="1800" dirty="0">
              <a:solidFill>
                <a:schemeClr val="lt2"/>
              </a:solidFill>
              <a:latin typeface="Karla"/>
              <a:ea typeface="Karla"/>
              <a:cs typeface="Karla"/>
              <a:sym typeface="Karla"/>
            </a:endParaRPr>
          </a:p>
          <a:p>
            <a:pPr marL="0" lvl="0" indent="0" algn="l" rtl="0">
              <a:spcBef>
                <a:spcPts val="0"/>
              </a:spcBef>
              <a:spcAft>
                <a:spcPts val="0"/>
              </a:spcAft>
              <a:buNone/>
            </a:pPr>
            <a:endParaRPr lang="en-US" sz="1800" dirty="0">
              <a:solidFill>
                <a:schemeClr val="lt2"/>
              </a:solidFill>
              <a:latin typeface="Karla"/>
              <a:ea typeface="Karla"/>
              <a:cs typeface="Karla"/>
              <a:sym typeface="Karla"/>
            </a:endParaRPr>
          </a:p>
          <a:p>
            <a:pPr marL="0" lvl="0" indent="0" algn="l" rtl="0">
              <a:spcBef>
                <a:spcPts val="0"/>
              </a:spcBef>
              <a:spcAft>
                <a:spcPts val="0"/>
              </a:spcAft>
              <a:buNone/>
            </a:pPr>
            <a:r>
              <a:rPr lang="en-US" sz="1800" dirty="0">
                <a:solidFill>
                  <a:schemeClr val="lt2"/>
                </a:solidFill>
                <a:latin typeface="Karla"/>
                <a:ea typeface="Karla"/>
                <a:cs typeface="Karla"/>
                <a:sym typeface="Karla"/>
              </a:rPr>
              <a:t>Later, Go 1.5/1.6 gave us </a:t>
            </a:r>
            <a:r>
              <a:rPr lang="en-US" sz="1800" dirty="0" err="1">
                <a:solidFill>
                  <a:schemeClr val="lt2"/>
                </a:solidFill>
                <a:latin typeface="Karla"/>
                <a:ea typeface="Karla"/>
                <a:cs typeface="Karla"/>
                <a:sym typeface="Karla"/>
              </a:rPr>
              <a:t>vendoring</a:t>
            </a:r>
            <a:endParaRPr sz="1800" dirty="0">
              <a:solidFill>
                <a:schemeClr val="lt2"/>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a:spLocks noGrp="1"/>
          </p:cNvSpPr>
          <p:nvPr>
            <p:ph type="body" idx="1"/>
          </p:nvPr>
        </p:nvSpPr>
        <p:spPr>
          <a:xfrm>
            <a:off x="290550" y="1152625"/>
            <a:ext cx="8588400" cy="34116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dirty="0"/>
              <a:t>Go 1.11 brought us Go Modules</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From the modules reference: “A </a:t>
            </a:r>
            <a:r>
              <a:rPr lang="en-US" i="1" dirty="0"/>
              <a:t>module</a:t>
            </a:r>
            <a:r>
              <a:rPr lang="en-US" dirty="0"/>
              <a:t> is a collection of packages that are released, versioned, and distributed together.”</a:t>
            </a:r>
            <a:endParaRPr dirty="0"/>
          </a:p>
          <a:p>
            <a:pPr marL="180975" lvl="0" indent="-79375" algn="l" rtl="0">
              <a:lnSpc>
                <a:spcPct val="95000"/>
              </a:lnSpc>
              <a:spcBef>
                <a:spcPts val="0"/>
              </a:spcBef>
              <a:spcAft>
                <a:spcPts val="0"/>
              </a:spcAft>
              <a:buSzPts val="1600"/>
              <a:buNone/>
            </a:pPr>
            <a:endParaRPr dirty="0"/>
          </a:p>
          <a:p>
            <a:pPr marL="180975" lvl="0" indent="-79375" algn="l" rtl="0">
              <a:lnSpc>
                <a:spcPct val="95000"/>
              </a:lnSpc>
              <a:spcBef>
                <a:spcPts val="0"/>
              </a:spcBef>
              <a:spcAft>
                <a:spcPts val="0"/>
              </a:spcAft>
              <a:buSzPts val="1600"/>
              <a:buNone/>
            </a:pPr>
            <a:r>
              <a:rPr lang="en-US" dirty="0"/>
              <a:t>Pros:</a:t>
            </a:r>
            <a:endParaRPr dirty="0"/>
          </a:p>
          <a:p>
            <a:pPr marL="457200" lvl="0" indent="-342900" algn="l" rtl="0">
              <a:lnSpc>
                <a:spcPct val="95000"/>
              </a:lnSpc>
              <a:spcBef>
                <a:spcPts val="0"/>
              </a:spcBef>
              <a:spcAft>
                <a:spcPts val="0"/>
              </a:spcAft>
              <a:buSzPts val="1800"/>
              <a:buChar char="-"/>
            </a:pPr>
            <a:r>
              <a:rPr lang="en-US" dirty="0"/>
              <a:t>Built-in way for different modules to reference different version of common dependencies</a:t>
            </a:r>
          </a:p>
          <a:p>
            <a:pPr marL="457200" lvl="0" indent="-342900" algn="l" rtl="0">
              <a:lnSpc>
                <a:spcPct val="95000"/>
              </a:lnSpc>
              <a:spcBef>
                <a:spcPts val="0"/>
              </a:spcBef>
              <a:spcAft>
                <a:spcPts val="0"/>
              </a:spcAft>
              <a:buSzPts val="1800"/>
              <a:buChar char="-"/>
            </a:pPr>
            <a:r>
              <a:rPr lang="en-US" dirty="0"/>
              <a:t>Builds are nearly 100% reproducible</a:t>
            </a:r>
          </a:p>
          <a:p>
            <a:pPr marL="114300" lvl="0" indent="0" algn="l" rtl="0">
              <a:lnSpc>
                <a:spcPct val="95000"/>
              </a:lnSpc>
              <a:spcBef>
                <a:spcPts val="0"/>
              </a:spcBef>
              <a:spcAft>
                <a:spcPts val="0"/>
              </a:spcAft>
              <a:buSzPts val="1800"/>
              <a:buNone/>
            </a:pPr>
            <a:endParaRPr dirty="0"/>
          </a:p>
          <a:p>
            <a:pPr marL="180975" lvl="0" indent="-79375" algn="l" rtl="0">
              <a:lnSpc>
                <a:spcPct val="95000"/>
              </a:lnSpc>
              <a:spcBef>
                <a:spcPts val="0"/>
              </a:spcBef>
              <a:spcAft>
                <a:spcPts val="0"/>
              </a:spcAft>
              <a:buSzPts val="1600"/>
              <a:buNone/>
            </a:pPr>
            <a:r>
              <a:rPr lang="en-US" dirty="0"/>
              <a:t>Cons:</a:t>
            </a:r>
            <a:endParaRPr dirty="0"/>
          </a:p>
          <a:p>
            <a:pPr marL="457200" lvl="0" indent="-342900" algn="l" rtl="0">
              <a:lnSpc>
                <a:spcPct val="95000"/>
              </a:lnSpc>
              <a:spcBef>
                <a:spcPts val="0"/>
              </a:spcBef>
              <a:spcAft>
                <a:spcPts val="0"/>
              </a:spcAft>
              <a:buSzPts val="1800"/>
              <a:buChar char="-"/>
            </a:pPr>
            <a:r>
              <a:rPr lang="en-US" dirty="0"/>
              <a:t>File/Folder based searches no longer work as well</a:t>
            </a:r>
            <a:endParaRPr dirty="0"/>
          </a:p>
        </p:txBody>
      </p:sp>
      <p:sp>
        <p:nvSpPr>
          <p:cNvPr id="272" name="Google Shape;272;p25"/>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And now …</a:t>
            </a:r>
            <a:endParaRPr/>
          </a:p>
        </p:txBody>
      </p:sp>
      <p:sp>
        <p:nvSpPr>
          <p:cNvPr id="273" name="Google Shape;273;p25"/>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a:spLocks noGrp="1"/>
          </p:cNvSpPr>
          <p:nvPr>
            <p:ph type="body" idx="1"/>
          </p:nvPr>
        </p:nvSpPr>
        <p:spPr>
          <a:xfrm>
            <a:off x="290550" y="995371"/>
            <a:ext cx="8588400" cy="3810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a:t>The </a:t>
            </a:r>
            <a:r>
              <a:rPr lang="en-US">
                <a:latin typeface="Consolas"/>
                <a:ea typeface="Consolas"/>
                <a:cs typeface="Consolas"/>
                <a:sym typeface="Consolas"/>
              </a:rPr>
              <a:t>go</a:t>
            </a:r>
            <a:r>
              <a:rPr lang="en-US"/>
              <a:t> command provides sub-commands for showing module dependencies</a:t>
            </a:r>
            <a:endParaRPr/>
          </a:p>
        </p:txBody>
      </p:sp>
      <p:sp>
        <p:nvSpPr>
          <p:cNvPr id="279" name="Google Shape;279;p26"/>
          <p:cNvSpPr txBox="1">
            <a:spLocks noGrp="1"/>
          </p:cNvSpPr>
          <p:nvPr>
            <p:ph type="title"/>
          </p:nvPr>
        </p:nvSpPr>
        <p:spPr>
          <a:xfrm>
            <a:off x="290557" y="2452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Current Tooling</a:t>
            </a:r>
            <a:endParaRPr/>
          </a:p>
          <a:p>
            <a:pPr marL="0" lvl="0" indent="0" algn="ctr" rtl="0">
              <a:spcBef>
                <a:spcPts val="0"/>
              </a:spcBef>
              <a:spcAft>
                <a:spcPts val="0"/>
              </a:spcAft>
              <a:buClr>
                <a:schemeClr val="lt1"/>
              </a:buClr>
              <a:buSzPts val="1800"/>
              <a:buFont typeface="Questrial"/>
              <a:buNone/>
            </a:pPr>
            <a:r>
              <a:rPr lang="en-US"/>
              <a:t>The </a:t>
            </a:r>
            <a:r>
              <a:rPr lang="en-US">
                <a:latin typeface="Consolas"/>
                <a:ea typeface="Consolas"/>
                <a:cs typeface="Consolas"/>
                <a:sym typeface="Consolas"/>
              </a:rPr>
              <a:t>go</a:t>
            </a:r>
            <a:r>
              <a:rPr lang="en-US"/>
              <a:t> command</a:t>
            </a:r>
            <a:endParaRPr/>
          </a:p>
        </p:txBody>
      </p:sp>
      <p:sp>
        <p:nvSpPr>
          <p:cNvPr id="280" name="Google Shape;280;p26"/>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txBox="1"/>
          <p:nvPr/>
        </p:nvSpPr>
        <p:spPr>
          <a:xfrm>
            <a:off x="607175" y="1181600"/>
            <a:ext cx="7466100" cy="1032560"/>
          </a:xfrm>
          <a:prstGeom prst="rect">
            <a:avLst/>
          </a:prstGeom>
          <a:noFill/>
          <a:ln>
            <a:noFill/>
          </a:ln>
        </p:spPr>
        <p:txBody>
          <a:bodyPr spcFirstLastPara="1" wrap="square" lIns="91425" tIns="91425" rIns="91425" bIns="91425" anchor="t" anchorCtr="0">
            <a:spAutoFit/>
          </a:bodyPr>
          <a:lstStyle/>
          <a:p>
            <a:pPr marL="457200" lvl="0" indent="-342900" algn="l" rtl="0">
              <a:lnSpc>
                <a:spcPct val="95000"/>
              </a:lnSpc>
              <a:spcBef>
                <a:spcPts val="0"/>
              </a:spcBef>
              <a:spcAft>
                <a:spcPts val="0"/>
              </a:spcAft>
              <a:buClr>
                <a:schemeClr val="dk1"/>
              </a:buClr>
              <a:buSzPts val="1800"/>
              <a:buFont typeface="Consolas"/>
              <a:buChar char="-"/>
            </a:pPr>
            <a:r>
              <a:rPr lang="en-US" sz="1600" dirty="0">
                <a:solidFill>
                  <a:schemeClr val="dk1"/>
                </a:solidFill>
                <a:latin typeface="Consolas"/>
                <a:ea typeface="Consolas"/>
                <a:cs typeface="Consolas"/>
                <a:sym typeface="Consolas"/>
              </a:rPr>
              <a:t>go list -m all</a:t>
            </a:r>
            <a:endParaRPr sz="1600" dirty="0">
              <a:solidFill>
                <a:schemeClr val="dk1"/>
              </a:solidFill>
              <a:latin typeface="Consolas"/>
              <a:ea typeface="Consolas"/>
              <a:cs typeface="Consolas"/>
              <a:sym typeface="Consolas"/>
            </a:endParaRPr>
          </a:p>
          <a:p>
            <a:pPr marL="914400" lvl="1" indent="-342900" algn="l" rtl="0">
              <a:lnSpc>
                <a:spcPct val="95000"/>
              </a:lnSpc>
              <a:spcBef>
                <a:spcPts val="0"/>
              </a:spcBef>
              <a:spcAft>
                <a:spcPts val="0"/>
              </a:spcAft>
              <a:buClr>
                <a:schemeClr val="dk1"/>
              </a:buClr>
              <a:buSzPts val="1800"/>
              <a:buFont typeface="Noto Sans Symbols"/>
              <a:buChar char="-"/>
            </a:pPr>
            <a:r>
              <a:rPr lang="en-US" dirty="0">
                <a:solidFill>
                  <a:schemeClr val="dk1"/>
                </a:solidFill>
                <a:latin typeface="Karla"/>
                <a:ea typeface="Karla"/>
                <a:cs typeface="Karla"/>
                <a:sym typeface="Karla"/>
              </a:rPr>
              <a:t>Shows all module dependencies with their versions</a:t>
            </a:r>
            <a:endParaRPr dirty="0">
              <a:solidFill>
                <a:schemeClr val="dk1"/>
              </a:solidFill>
              <a:latin typeface="Karla"/>
              <a:ea typeface="Karla"/>
              <a:cs typeface="Karla"/>
              <a:sym typeface="Karla"/>
            </a:endParaRPr>
          </a:p>
          <a:p>
            <a:pPr marL="914400" lvl="1" indent="-342900" algn="l" rtl="0">
              <a:lnSpc>
                <a:spcPct val="95000"/>
              </a:lnSpc>
              <a:spcBef>
                <a:spcPts val="0"/>
              </a:spcBef>
              <a:spcAft>
                <a:spcPts val="0"/>
              </a:spcAft>
              <a:buClr>
                <a:schemeClr val="dk1"/>
              </a:buClr>
              <a:buSzPts val="1800"/>
              <a:buFont typeface="Noto Sans Symbols"/>
              <a:buChar char="-"/>
            </a:pPr>
            <a:r>
              <a:rPr lang="en-US" dirty="0">
                <a:solidFill>
                  <a:schemeClr val="dk1"/>
                </a:solidFill>
                <a:latin typeface="Karla"/>
                <a:ea typeface="Karla"/>
                <a:cs typeface="Karla"/>
                <a:sym typeface="Karla"/>
              </a:rPr>
              <a:t>Perseus has 51 required dependencies in </a:t>
            </a:r>
            <a:r>
              <a:rPr lang="en-US" dirty="0" err="1">
                <a:solidFill>
                  <a:schemeClr val="dk1"/>
                </a:solidFill>
                <a:latin typeface="Consolas"/>
                <a:ea typeface="Consolas"/>
                <a:cs typeface="Consolas"/>
                <a:sym typeface="Consolas"/>
              </a:rPr>
              <a:t>go.mod</a:t>
            </a:r>
            <a:r>
              <a:rPr lang="en-US" dirty="0">
                <a:solidFill>
                  <a:schemeClr val="dk1"/>
                </a:solidFill>
                <a:latin typeface="Karla"/>
                <a:ea typeface="Karla"/>
                <a:cs typeface="Karla"/>
                <a:sym typeface="Karla"/>
              </a:rPr>
              <a:t> but </a:t>
            </a:r>
            <a:r>
              <a:rPr lang="en-US" dirty="0">
                <a:solidFill>
                  <a:schemeClr val="dk1"/>
                </a:solidFill>
                <a:latin typeface="Consolas"/>
                <a:ea typeface="Consolas"/>
                <a:cs typeface="Consolas"/>
                <a:sym typeface="Consolas"/>
              </a:rPr>
              <a:t>go list -m all</a:t>
            </a:r>
            <a:r>
              <a:rPr lang="en-US" dirty="0">
                <a:solidFill>
                  <a:schemeClr val="dk1"/>
                </a:solidFill>
                <a:latin typeface="Karla"/>
                <a:ea typeface="Karla"/>
                <a:cs typeface="Karla"/>
                <a:sym typeface="Karla"/>
              </a:rPr>
              <a:t> outputs 121 results 🤨</a:t>
            </a:r>
            <a:endParaRPr dirty="0">
              <a:solidFill>
                <a:schemeClr val="lt2"/>
              </a:solidFill>
              <a:latin typeface="Karla"/>
              <a:ea typeface="Karla"/>
              <a:cs typeface="Karla"/>
              <a:sym typeface="Karla"/>
            </a:endParaRPr>
          </a:p>
        </p:txBody>
      </p:sp>
      <p:sp>
        <p:nvSpPr>
          <p:cNvPr id="282" name="Google Shape;282;p26"/>
          <p:cNvSpPr txBox="1"/>
          <p:nvPr/>
        </p:nvSpPr>
        <p:spPr>
          <a:xfrm>
            <a:off x="607175" y="2227650"/>
            <a:ext cx="7674000" cy="827889"/>
          </a:xfrm>
          <a:prstGeom prst="rect">
            <a:avLst/>
          </a:prstGeom>
          <a:noFill/>
          <a:ln>
            <a:noFill/>
          </a:ln>
        </p:spPr>
        <p:txBody>
          <a:bodyPr spcFirstLastPara="1" wrap="square" lIns="91425" tIns="91425" rIns="91425" bIns="91425" anchor="t" anchorCtr="0">
            <a:spAutoFit/>
          </a:bodyPr>
          <a:lstStyle/>
          <a:p>
            <a:pPr marL="457200" lvl="0" indent="-342900" algn="l" rtl="0">
              <a:lnSpc>
                <a:spcPct val="95000"/>
              </a:lnSpc>
              <a:spcBef>
                <a:spcPts val="0"/>
              </a:spcBef>
              <a:spcAft>
                <a:spcPts val="0"/>
              </a:spcAft>
              <a:buClr>
                <a:schemeClr val="dk1"/>
              </a:buClr>
              <a:buSzPts val="1800"/>
              <a:buFont typeface="Consolas"/>
              <a:buChar char="-"/>
            </a:pPr>
            <a:r>
              <a:rPr lang="en-US" sz="1600" dirty="0">
                <a:solidFill>
                  <a:schemeClr val="dk1"/>
                </a:solidFill>
                <a:latin typeface="Consolas"/>
                <a:ea typeface="Consolas"/>
                <a:cs typeface="Consolas"/>
                <a:sym typeface="Consolas"/>
              </a:rPr>
              <a:t>go mod graph</a:t>
            </a:r>
            <a:endParaRPr sz="1600" dirty="0">
              <a:solidFill>
                <a:schemeClr val="dk1"/>
              </a:solidFill>
              <a:latin typeface="Consolas"/>
              <a:ea typeface="Consolas"/>
              <a:cs typeface="Consolas"/>
              <a:sym typeface="Consolas"/>
            </a:endParaRPr>
          </a:p>
          <a:p>
            <a:pPr marL="914400" lvl="1" indent="-342900" algn="l" rtl="0">
              <a:lnSpc>
                <a:spcPct val="95000"/>
              </a:lnSpc>
              <a:spcBef>
                <a:spcPts val="0"/>
              </a:spcBef>
              <a:spcAft>
                <a:spcPts val="0"/>
              </a:spcAft>
              <a:buClr>
                <a:schemeClr val="dk1"/>
              </a:buClr>
              <a:buSzPts val="1800"/>
              <a:buFont typeface="Noto Sans Symbols"/>
              <a:buChar char="-"/>
            </a:pPr>
            <a:r>
              <a:rPr lang="en-US" dirty="0">
                <a:solidFill>
                  <a:schemeClr val="dk1"/>
                </a:solidFill>
                <a:latin typeface="Karla"/>
                <a:ea typeface="Karla"/>
                <a:cs typeface="Karla"/>
                <a:sym typeface="Karla"/>
              </a:rPr>
              <a:t>Outputs the “graph” of module dependencies as a list of pairs</a:t>
            </a:r>
            <a:endParaRPr dirty="0">
              <a:solidFill>
                <a:schemeClr val="dk1"/>
              </a:solidFill>
              <a:latin typeface="Karla"/>
              <a:ea typeface="Karla"/>
              <a:cs typeface="Karla"/>
              <a:sym typeface="Karla"/>
            </a:endParaRPr>
          </a:p>
          <a:p>
            <a:pPr marL="914400" lvl="1" indent="-342900" algn="l" rtl="0">
              <a:lnSpc>
                <a:spcPct val="95000"/>
              </a:lnSpc>
              <a:spcBef>
                <a:spcPts val="0"/>
              </a:spcBef>
              <a:spcAft>
                <a:spcPts val="0"/>
              </a:spcAft>
              <a:buClr>
                <a:schemeClr val="dk1"/>
              </a:buClr>
              <a:buSzPts val="1800"/>
              <a:buFont typeface="Noto Sans Symbols"/>
              <a:buChar char="-"/>
            </a:pPr>
            <a:r>
              <a:rPr lang="en-US" dirty="0">
                <a:solidFill>
                  <a:schemeClr val="dk1"/>
                </a:solidFill>
                <a:latin typeface="Karla"/>
                <a:ea typeface="Karla"/>
                <a:cs typeface="Karla"/>
                <a:sym typeface="Karla"/>
              </a:rPr>
              <a:t>607 lines for Perseus! 😳</a:t>
            </a:r>
            <a:endParaRPr dirty="0">
              <a:solidFill>
                <a:schemeClr val="lt2"/>
              </a:solidFill>
              <a:latin typeface="Karla"/>
              <a:ea typeface="Karla"/>
              <a:cs typeface="Karla"/>
              <a:sym typeface="Karla"/>
            </a:endParaRPr>
          </a:p>
        </p:txBody>
      </p:sp>
      <p:sp>
        <p:nvSpPr>
          <p:cNvPr id="283" name="Google Shape;283;p26"/>
          <p:cNvSpPr txBox="1"/>
          <p:nvPr/>
        </p:nvSpPr>
        <p:spPr>
          <a:xfrm>
            <a:off x="345975" y="3202050"/>
            <a:ext cx="7679100" cy="1354500"/>
          </a:xfrm>
          <a:prstGeom prst="rect">
            <a:avLst/>
          </a:prstGeom>
          <a:noFill/>
          <a:ln>
            <a:noFill/>
          </a:ln>
        </p:spPr>
        <p:txBody>
          <a:bodyPr spcFirstLastPara="1" wrap="square" lIns="91425" tIns="91425" rIns="91425" bIns="91425" anchor="t" anchorCtr="0">
            <a:spAutoFit/>
          </a:bodyPr>
          <a:lstStyle/>
          <a:p>
            <a:pPr marL="180975" lvl="0" indent="-79375" algn="l" rtl="0">
              <a:lnSpc>
                <a:spcPct val="95000"/>
              </a:lnSpc>
              <a:spcBef>
                <a:spcPts val="0"/>
              </a:spcBef>
              <a:spcAft>
                <a:spcPts val="0"/>
              </a:spcAft>
              <a:buClr>
                <a:schemeClr val="dk2"/>
              </a:buClr>
              <a:buSzPts val="1100"/>
              <a:buFont typeface="Arial"/>
              <a:buNone/>
            </a:pPr>
            <a:r>
              <a:rPr lang="en-US" sz="1600">
                <a:solidFill>
                  <a:schemeClr val="dk1"/>
                </a:solidFill>
                <a:latin typeface="Karla"/>
                <a:ea typeface="Karla"/>
                <a:cs typeface="Karla"/>
                <a:sym typeface="Karla"/>
              </a:rPr>
              <a:t>The output of either can be parsed and processed, but who’s got time for that?</a:t>
            </a:r>
            <a:endParaRPr sz="1600">
              <a:solidFill>
                <a:schemeClr val="dk1"/>
              </a:solidFill>
              <a:latin typeface="Karla"/>
              <a:ea typeface="Karla"/>
              <a:cs typeface="Karla"/>
              <a:sym typeface="Karla"/>
            </a:endParaRPr>
          </a:p>
          <a:p>
            <a:pPr marL="180975" lvl="0" indent="-79375" algn="l" rtl="0">
              <a:lnSpc>
                <a:spcPct val="95000"/>
              </a:lnSpc>
              <a:spcBef>
                <a:spcPts val="0"/>
              </a:spcBef>
              <a:spcAft>
                <a:spcPts val="0"/>
              </a:spcAft>
              <a:buClr>
                <a:schemeClr val="dk2"/>
              </a:buClr>
              <a:buSzPts val="1100"/>
              <a:buFont typeface="Arial"/>
              <a:buNone/>
            </a:pPr>
            <a:endParaRPr sz="1600">
              <a:solidFill>
                <a:schemeClr val="dk1"/>
              </a:solidFill>
              <a:latin typeface="Karla"/>
              <a:ea typeface="Karla"/>
              <a:cs typeface="Karla"/>
              <a:sym typeface="Karla"/>
            </a:endParaRPr>
          </a:p>
          <a:p>
            <a:pPr marL="180975" lvl="0" indent="-79375" algn="l" rtl="0">
              <a:lnSpc>
                <a:spcPct val="95000"/>
              </a:lnSpc>
              <a:spcBef>
                <a:spcPts val="0"/>
              </a:spcBef>
              <a:spcAft>
                <a:spcPts val="0"/>
              </a:spcAft>
              <a:buClr>
                <a:schemeClr val="dk2"/>
              </a:buClr>
              <a:buSzPts val="1100"/>
              <a:buFont typeface="Arial"/>
              <a:buNone/>
            </a:pPr>
            <a:r>
              <a:rPr lang="en-US" sz="1600">
                <a:solidFill>
                  <a:schemeClr val="dk1"/>
                </a:solidFill>
                <a:latin typeface="Karla"/>
                <a:ea typeface="Karla"/>
                <a:cs typeface="Karla"/>
                <a:sym typeface="Karla"/>
              </a:rPr>
              <a:t>Both operate on the “current” version of your module</a:t>
            </a:r>
            <a:endParaRPr sz="1600">
              <a:solidFill>
                <a:schemeClr val="dk1"/>
              </a:solidFill>
              <a:latin typeface="Karla"/>
              <a:ea typeface="Karla"/>
              <a:cs typeface="Karla"/>
              <a:sym typeface="Karla"/>
            </a:endParaRPr>
          </a:p>
          <a:p>
            <a:pPr marL="180975" lvl="0" indent="-79375" algn="l" rtl="0">
              <a:lnSpc>
                <a:spcPct val="95000"/>
              </a:lnSpc>
              <a:spcBef>
                <a:spcPts val="0"/>
              </a:spcBef>
              <a:spcAft>
                <a:spcPts val="0"/>
              </a:spcAft>
              <a:buClr>
                <a:schemeClr val="dk2"/>
              </a:buClr>
              <a:buSzPts val="1100"/>
              <a:buFont typeface="Arial"/>
              <a:buNone/>
            </a:pPr>
            <a:endParaRPr sz="1600">
              <a:solidFill>
                <a:schemeClr val="dk1"/>
              </a:solidFill>
              <a:latin typeface="Karla"/>
              <a:ea typeface="Karla"/>
              <a:cs typeface="Karla"/>
              <a:sym typeface="Karla"/>
            </a:endParaRPr>
          </a:p>
          <a:p>
            <a:pPr marL="180975" lvl="0" indent="-79375" algn="l" rtl="0">
              <a:lnSpc>
                <a:spcPct val="95000"/>
              </a:lnSpc>
              <a:spcBef>
                <a:spcPts val="0"/>
              </a:spcBef>
              <a:spcAft>
                <a:spcPts val="0"/>
              </a:spcAft>
              <a:buClr>
                <a:schemeClr val="dk2"/>
              </a:buClr>
              <a:buSzPts val="1100"/>
              <a:buFont typeface="Arial"/>
              <a:buNone/>
            </a:pPr>
            <a:r>
              <a:rPr lang="en-US" sz="1600">
                <a:solidFill>
                  <a:schemeClr val="dk1"/>
                </a:solidFill>
                <a:latin typeface="Karla"/>
                <a:ea typeface="Karla"/>
                <a:cs typeface="Karla"/>
                <a:sym typeface="Karla"/>
              </a:rPr>
              <a:t>Neither shows which modules </a:t>
            </a:r>
            <a:r>
              <a:rPr lang="en-US" sz="1600" b="1">
                <a:solidFill>
                  <a:schemeClr val="dk1"/>
                </a:solidFill>
                <a:latin typeface="Karla"/>
                <a:ea typeface="Karla"/>
                <a:cs typeface="Karla"/>
                <a:sym typeface="Karla"/>
              </a:rPr>
              <a:t>depend on your project</a:t>
            </a:r>
            <a:r>
              <a:rPr lang="en-US" sz="1600">
                <a:solidFill>
                  <a:schemeClr val="dk1"/>
                </a:solidFill>
                <a:latin typeface="Karla"/>
                <a:ea typeface="Karla"/>
                <a:cs typeface="Karla"/>
                <a:sym typeface="Karla"/>
              </a:rPr>
              <a:t>.</a:t>
            </a:r>
            <a:endParaRPr>
              <a:solidFill>
                <a:schemeClr val="lt2"/>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a:spLocks noGrp="1"/>
          </p:cNvSpPr>
          <p:nvPr>
            <p:ph type="body" idx="1"/>
          </p:nvPr>
        </p:nvSpPr>
        <p:spPr>
          <a:xfrm>
            <a:off x="772050" y="1369075"/>
            <a:ext cx="7625400" cy="702600"/>
          </a:xfrm>
          <a:prstGeom prst="rect">
            <a:avLst/>
          </a:prstGeom>
          <a:noFill/>
          <a:ln>
            <a:noFill/>
          </a:ln>
        </p:spPr>
        <p:txBody>
          <a:bodyPr spcFirstLastPara="1" wrap="square" lIns="91425" tIns="45700" rIns="91425" bIns="45700" anchor="t" anchorCtr="0">
            <a:normAutofit/>
          </a:bodyPr>
          <a:lstStyle/>
          <a:p>
            <a:pPr marL="180975" lvl="0" indent="-79375" algn="l" rtl="0">
              <a:lnSpc>
                <a:spcPct val="95000"/>
              </a:lnSpc>
              <a:spcBef>
                <a:spcPts val="0"/>
              </a:spcBef>
              <a:spcAft>
                <a:spcPts val="0"/>
              </a:spcAft>
              <a:buSzPts val="1600"/>
              <a:buNone/>
            </a:pPr>
            <a:r>
              <a:rPr lang="en-US"/>
              <a:t>The </a:t>
            </a:r>
            <a:r>
              <a:rPr lang="en-US" i="1"/>
              <a:t>Importers</a:t>
            </a:r>
            <a:r>
              <a:rPr lang="en-US"/>
              <a:t> view on pkg.go.dev shows which packages import each package in your module</a:t>
            </a:r>
            <a:endParaRPr/>
          </a:p>
        </p:txBody>
      </p:sp>
      <p:sp>
        <p:nvSpPr>
          <p:cNvPr id="289" name="Google Shape;289;p27"/>
          <p:cNvSpPr txBox="1">
            <a:spLocks noGrp="1"/>
          </p:cNvSpPr>
          <p:nvPr>
            <p:ph type="title"/>
          </p:nvPr>
        </p:nvSpPr>
        <p:spPr>
          <a:xfrm>
            <a:off x="290557" y="550030"/>
            <a:ext cx="8588400" cy="70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800"/>
              <a:buFont typeface="Questrial"/>
              <a:buNone/>
            </a:pPr>
            <a:r>
              <a:rPr lang="en-US"/>
              <a:t>Current Tooling</a:t>
            </a:r>
            <a:endParaRPr/>
          </a:p>
          <a:p>
            <a:pPr marL="0" lvl="0" indent="0" algn="ctr" rtl="0">
              <a:spcBef>
                <a:spcPts val="0"/>
              </a:spcBef>
              <a:spcAft>
                <a:spcPts val="0"/>
              </a:spcAft>
              <a:buClr>
                <a:schemeClr val="lt1"/>
              </a:buClr>
              <a:buSzPts val="1800"/>
              <a:buFont typeface="Questrial"/>
              <a:buNone/>
            </a:pPr>
            <a:r>
              <a:rPr lang="en-US">
                <a:latin typeface="Consolas"/>
                <a:ea typeface="Consolas"/>
                <a:cs typeface="Consolas"/>
                <a:sym typeface="Consolas"/>
              </a:rPr>
              <a:t>pkg.go.dev</a:t>
            </a:r>
            <a:endParaRPr>
              <a:latin typeface="Consolas"/>
              <a:ea typeface="Consolas"/>
              <a:cs typeface="Consolas"/>
              <a:sym typeface="Consolas"/>
            </a:endParaRPr>
          </a:p>
        </p:txBody>
      </p:sp>
      <p:sp>
        <p:nvSpPr>
          <p:cNvPr id="290" name="Google Shape;290;p27"/>
          <p:cNvSpPr/>
          <p:nvPr/>
        </p:nvSpPr>
        <p:spPr>
          <a:xfrm>
            <a:off x="4850" y="159675"/>
            <a:ext cx="1398300" cy="273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txBox="1"/>
          <p:nvPr/>
        </p:nvSpPr>
        <p:spPr>
          <a:xfrm>
            <a:off x="759675" y="2097575"/>
            <a:ext cx="7645200" cy="1208400"/>
          </a:xfrm>
          <a:prstGeom prst="rect">
            <a:avLst/>
          </a:prstGeom>
          <a:noFill/>
          <a:ln>
            <a:noFill/>
          </a:ln>
        </p:spPr>
        <p:txBody>
          <a:bodyPr spcFirstLastPara="1" wrap="square" lIns="91425" tIns="91425" rIns="91425" bIns="91425" anchor="t" anchorCtr="0">
            <a:spAutoFit/>
          </a:bodyPr>
          <a:lstStyle/>
          <a:p>
            <a:pPr marL="180975" lvl="0" indent="-79375" algn="l" rtl="0">
              <a:lnSpc>
                <a:spcPct val="95000"/>
              </a:lnSpc>
              <a:spcBef>
                <a:spcPts val="0"/>
              </a:spcBef>
              <a:spcAft>
                <a:spcPts val="0"/>
              </a:spcAft>
              <a:buClr>
                <a:schemeClr val="dk2"/>
              </a:buClr>
              <a:buSzPts val="1600"/>
              <a:buFont typeface="Arial"/>
              <a:buNone/>
            </a:pPr>
            <a:r>
              <a:rPr lang="en-US" sz="1600">
                <a:solidFill>
                  <a:schemeClr val="dk1"/>
                </a:solidFill>
                <a:latin typeface="Karla"/>
                <a:ea typeface="Karla"/>
                <a:cs typeface="Karla"/>
                <a:sym typeface="Karla"/>
              </a:rPr>
              <a:t>Except …</a:t>
            </a:r>
            <a:endParaRPr sz="1600">
              <a:solidFill>
                <a:schemeClr val="dk1"/>
              </a:solidFill>
              <a:latin typeface="Karla"/>
              <a:ea typeface="Karla"/>
              <a:cs typeface="Karla"/>
              <a:sym typeface="Karla"/>
            </a:endParaRPr>
          </a:p>
          <a:p>
            <a:pPr marL="457200" lvl="0" indent="-342900" algn="l" rtl="0">
              <a:lnSpc>
                <a:spcPct val="95000"/>
              </a:lnSpc>
              <a:spcBef>
                <a:spcPts val="0"/>
              </a:spcBef>
              <a:spcAft>
                <a:spcPts val="0"/>
              </a:spcAft>
              <a:buClr>
                <a:schemeClr val="dk1"/>
              </a:buClr>
              <a:buSzPts val="1800"/>
              <a:buFont typeface="Noto Sans Symbols"/>
              <a:buChar char="-"/>
            </a:pPr>
            <a:r>
              <a:rPr lang="en-US" sz="1600">
                <a:solidFill>
                  <a:schemeClr val="dk1"/>
                </a:solidFill>
                <a:latin typeface="Karla"/>
                <a:ea typeface="Karla"/>
                <a:cs typeface="Karla"/>
                <a:sym typeface="Karla"/>
              </a:rPr>
              <a:t>It shows packages, not modules</a:t>
            </a:r>
            <a:endParaRPr sz="1600">
              <a:solidFill>
                <a:schemeClr val="dk1"/>
              </a:solidFill>
              <a:latin typeface="Karla"/>
              <a:ea typeface="Karla"/>
              <a:cs typeface="Karla"/>
              <a:sym typeface="Karla"/>
            </a:endParaRPr>
          </a:p>
          <a:p>
            <a:pPr marL="457200" lvl="0" indent="-342900" algn="l" rtl="0">
              <a:lnSpc>
                <a:spcPct val="95000"/>
              </a:lnSpc>
              <a:spcBef>
                <a:spcPts val="0"/>
              </a:spcBef>
              <a:spcAft>
                <a:spcPts val="0"/>
              </a:spcAft>
              <a:buClr>
                <a:schemeClr val="dk1"/>
              </a:buClr>
              <a:buSzPts val="1800"/>
              <a:buFont typeface="Noto Sans Symbols"/>
              <a:buChar char="-"/>
            </a:pPr>
            <a:r>
              <a:rPr lang="en-US" sz="1600">
                <a:solidFill>
                  <a:schemeClr val="dk1"/>
                </a:solidFill>
                <a:latin typeface="Karla"/>
                <a:ea typeface="Karla"/>
                <a:cs typeface="Karla"/>
                <a:sym typeface="Karla"/>
              </a:rPr>
              <a:t>It can only show packages in public repositories</a:t>
            </a:r>
            <a:endParaRPr sz="1600">
              <a:solidFill>
                <a:schemeClr val="dk1"/>
              </a:solidFill>
              <a:latin typeface="Karla"/>
              <a:ea typeface="Karla"/>
              <a:cs typeface="Karla"/>
              <a:sym typeface="Karla"/>
            </a:endParaRPr>
          </a:p>
          <a:p>
            <a:pPr marL="457200" lvl="0" indent="-342900" algn="l" rtl="0">
              <a:lnSpc>
                <a:spcPct val="95000"/>
              </a:lnSpc>
              <a:spcBef>
                <a:spcPts val="0"/>
              </a:spcBef>
              <a:spcAft>
                <a:spcPts val="0"/>
              </a:spcAft>
              <a:buClr>
                <a:schemeClr val="dk1"/>
              </a:buClr>
              <a:buSzPts val="1800"/>
              <a:buFont typeface="Noto Sans Symbols"/>
              <a:buChar char="-"/>
            </a:pPr>
            <a:r>
              <a:rPr lang="en-US" sz="1600">
                <a:solidFill>
                  <a:schemeClr val="dk1"/>
                </a:solidFill>
                <a:latin typeface="Karla"/>
                <a:ea typeface="Karla"/>
                <a:cs typeface="Karla"/>
                <a:sym typeface="Karla"/>
              </a:rPr>
              <a:t>It’s not directly module version aware</a:t>
            </a:r>
            <a:endParaRPr>
              <a:solidFill>
                <a:schemeClr val="lt2"/>
              </a:solidFill>
              <a:latin typeface="Karla"/>
              <a:ea typeface="Karla"/>
              <a:cs typeface="Karla"/>
              <a:sym typeface="Karla"/>
            </a:endParaRPr>
          </a:p>
        </p:txBody>
      </p:sp>
      <p:sp>
        <p:nvSpPr>
          <p:cNvPr id="292" name="Google Shape;292;p27"/>
          <p:cNvSpPr txBox="1"/>
          <p:nvPr/>
        </p:nvSpPr>
        <p:spPr>
          <a:xfrm>
            <a:off x="752400" y="3667700"/>
            <a:ext cx="7645200" cy="652500"/>
          </a:xfrm>
          <a:prstGeom prst="rect">
            <a:avLst/>
          </a:prstGeom>
          <a:noFill/>
          <a:ln>
            <a:noFill/>
          </a:ln>
        </p:spPr>
        <p:txBody>
          <a:bodyPr spcFirstLastPara="1" wrap="square" lIns="91425" tIns="91425" rIns="91425" bIns="91425" anchor="t" anchorCtr="0">
            <a:spAutoFit/>
          </a:bodyPr>
          <a:lstStyle/>
          <a:p>
            <a:pPr marL="200025" lvl="0" indent="-114300" algn="l" rtl="0">
              <a:lnSpc>
                <a:spcPct val="95000"/>
              </a:lnSpc>
              <a:spcBef>
                <a:spcPts val="0"/>
              </a:spcBef>
              <a:spcAft>
                <a:spcPts val="0"/>
              </a:spcAft>
              <a:buClr>
                <a:schemeClr val="dk2"/>
              </a:buClr>
              <a:buSzPts val="1100"/>
              <a:buFont typeface="Arial"/>
              <a:buNone/>
            </a:pPr>
            <a:r>
              <a:rPr lang="en-US" sz="1600">
                <a:solidFill>
                  <a:schemeClr val="dk1"/>
                </a:solidFill>
                <a:latin typeface="Karla"/>
                <a:ea typeface="Karla"/>
                <a:cs typeface="Karla"/>
                <a:sym typeface="Karla"/>
              </a:rPr>
              <a:t>Since CrowdStrike has a large number of internal modules, we needed a different solution</a:t>
            </a:r>
            <a:endParaRPr>
              <a:solidFill>
                <a:schemeClr val="lt2"/>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p:nvPr/>
        </p:nvSpPr>
        <p:spPr>
          <a:xfrm>
            <a:off x="5976" y="159675"/>
            <a:ext cx="1398300" cy="28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txBox="1"/>
          <p:nvPr/>
        </p:nvSpPr>
        <p:spPr>
          <a:xfrm>
            <a:off x="983400" y="321850"/>
            <a:ext cx="3024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solidFill>
                  <a:schemeClr val="lt2"/>
                </a:solidFill>
                <a:latin typeface="Questrial"/>
                <a:ea typeface="Questrial"/>
                <a:cs typeface="Questrial"/>
                <a:sym typeface="Questrial"/>
              </a:rPr>
              <a:t>Enter: Perseus</a:t>
            </a:r>
            <a:endParaRPr sz="3000">
              <a:solidFill>
                <a:schemeClr val="lt2"/>
              </a:solidFill>
              <a:latin typeface="Questrial"/>
              <a:ea typeface="Questrial"/>
              <a:cs typeface="Questrial"/>
              <a:sym typeface="Questrial"/>
            </a:endParaRPr>
          </a:p>
          <a:p>
            <a:pPr marL="0" lvl="0" indent="0" algn="ctr" rtl="0">
              <a:spcBef>
                <a:spcPts val="0"/>
              </a:spcBef>
              <a:spcAft>
                <a:spcPts val="0"/>
              </a:spcAft>
              <a:buNone/>
            </a:pPr>
            <a:r>
              <a:rPr lang="en-US" i="1">
                <a:solidFill>
                  <a:schemeClr val="lt2"/>
                </a:solidFill>
                <a:latin typeface="Questrial"/>
                <a:ea typeface="Questrial"/>
                <a:cs typeface="Questrial"/>
                <a:sym typeface="Questrial"/>
              </a:rPr>
              <a:t>[horns blowing triumphantly]</a:t>
            </a:r>
            <a:endParaRPr i="1">
              <a:solidFill>
                <a:schemeClr val="lt2"/>
              </a:solidFill>
              <a:latin typeface="Questrial"/>
              <a:ea typeface="Questrial"/>
              <a:cs typeface="Questrial"/>
              <a:sym typeface="Questrial"/>
            </a:endParaRPr>
          </a:p>
        </p:txBody>
      </p:sp>
      <p:grpSp>
        <p:nvGrpSpPr>
          <p:cNvPr id="299" name="Google Shape;299;p28"/>
          <p:cNvGrpSpPr/>
          <p:nvPr/>
        </p:nvGrpSpPr>
        <p:grpSpPr>
          <a:xfrm>
            <a:off x="4751100" y="152400"/>
            <a:ext cx="3629025" cy="4838700"/>
            <a:chOff x="4751100" y="152400"/>
            <a:chExt cx="3629025" cy="4838700"/>
          </a:xfrm>
        </p:grpSpPr>
        <p:pic>
          <p:nvPicPr>
            <p:cNvPr id="300" name="Google Shape;300;p28"/>
            <p:cNvPicPr preferRelativeResize="0"/>
            <p:nvPr/>
          </p:nvPicPr>
          <p:blipFill>
            <a:blip r:embed="rId3">
              <a:alphaModFix/>
            </a:blip>
            <a:stretch>
              <a:fillRect/>
            </a:stretch>
          </p:blipFill>
          <p:spPr>
            <a:xfrm>
              <a:off x="4751100" y="152400"/>
              <a:ext cx="3629025" cy="4838700"/>
            </a:xfrm>
            <a:prstGeom prst="rect">
              <a:avLst/>
            </a:prstGeom>
            <a:noFill/>
            <a:ln w="28575" cap="flat" cmpd="sng">
              <a:solidFill>
                <a:schemeClr val="accent1"/>
              </a:solidFill>
              <a:prstDash val="solid"/>
              <a:round/>
              <a:headEnd type="none" w="sm" len="sm"/>
              <a:tailEnd type="none" w="sm" len="sm"/>
            </a:ln>
          </p:spPr>
        </p:pic>
        <p:pic>
          <p:nvPicPr>
            <p:cNvPr id="301" name="Google Shape;301;p28"/>
            <p:cNvPicPr preferRelativeResize="0"/>
            <p:nvPr/>
          </p:nvPicPr>
          <p:blipFill>
            <a:blip r:embed="rId4">
              <a:alphaModFix/>
            </a:blip>
            <a:stretch>
              <a:fillRect/>
            </a:stretch>
          </p:blipFill>
          <p:spPr>
            <a:xfrm>
              <a:off x="6695125" y="1761275"/>
              <a:ext cx="1451600" cy="2637075"/>
            </a:xfrm>
            <a:prstGeom prst="rect">
              <a:avLst/>
            </a:prstGeom>
            <a:noFill/>
            <a:ln>
              <a:noFill/>
            </a:ln>
          </p:spPr>
        </p:pic>
        <p:sp>
          <p:nvSpPr>
            <p:cNvPr id="302" name="Google Shape;302;p28"/>
            <p:cNvSpPr txBox="1"/>
            <p:nvPr/>
          </p:nvSpPr>
          <p:spPr>
            <a:xfrm>
              <a:off x="4858025" y="3660425"/>
              <a:ext cx="210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b="1">
                  <a:solidFill>
                    <a:schemeClr val="lt2"/>
                  </a:solidFill>
                  <a:latin typeface="Karla"/>
                  <a:ea typeface="Karla"/>
                  <a:cs typeface="Karla"/>
                  <a:sym typeface="Karla"/>
                </a:rPr>
                <a:t>32768 different versions of</a:t>
              </a:r>
              <a:endParaRPr sz="1100" b="1">
                <a:solidFill>
                  <a:schemeClr val="lt2"/>
                </a:solidFill>
                <a:latin typeface="Karla"/>
                <a:ea typeface="Karla"/>
                <a:cs typeface="Karla"/>
                <a:sym typeface="Karla"/>
              </a:endParaRPr>
            </a:p>
            <a:p>
              <a:pPr marL="0" lvl="0" indent="0" algn="l" rtl="0">
                <a:spcBef>
                  <a:spcPts val="0"/>
                </a:spcBef>
                <a:spcAft>
                  <a:spcPts val="0"/>
                </a:spcAft>
                <a:buNone/>
              </a:pPr>
              <a:r>
                <a:rPr lang="en-US" sz="1100" b="1">
                  <a:solidFill>
                    <a:schemeClr val="lt2"/>
                  </a:solidFill>
                  <a:latin typeface="Karla"/>
                  <a:ea typeface="Karla"/>
                  <a:cs typeface="Karla"/>
                  <a:sym typeface="Karla"/>
                </a:rPr>
                <a:t>1138 transitive dependencies</a:t>
              </a:r>
              <a:endParaRPr sz="1100" b="1">
                <a:solidFill>
                  <a:schemeClr val="lt2"/>
                </a:solidFill>
                <a:latin typeface="Karla"/>
                <a:ea typeface="Karla"/>
                <a:cs typeface="Karla"/>
                <a:sym typeface="Karla"/>
              </a:endParaRPr>
            </a:p>
          </p:txBody>
        </p:sp>
      </p:grpSp>
      <p:sp>
        <p:nvSpPr>
          <p:cNvPr id="303" name="Google Shape;303;p28"/>
          <p:cNvSpPr txBox="1"/>
          <p:nvPr/>
        </p:nvSpPr>
        <p:spPr>
          <a:xfrm>
            <a:off x="271475" y="1609725"/>
            <a:ext cx="4148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2"/>
                </a:solidFill>
                <a:latin typeface="Karla"/>
                <a:ea typeface="Karla"/>
                <a:cs typeface="Karla"/>
                <a:sym typeface="Karla"/>
              </a:rPr>
              <a:t>Stores links between module versions in a graph database</a:t>
            </a:r>
            <a:endParaRPr dirty="0">
              <a:solidFill>
                <a:schemeClr val="lt2"/>
              </a:solidFill>
              <a:latin typeface="Karla"/>
              <a:ea typeface="Karla"/>
              <a:cs typeface="Karla"/>
              <a:sym typeface="Karla"/>
            </a:endParaRPr>
          </a:p>
        </p:txBody>
      </p:sp>
      <p:sp>
        <p:nvSpPr>
          <p:cNvPr id="2" name="TextBox 1">
            <a:extLst>
              <a:ext uri="{FF2B5EF4-FFF2-40B4-BE49-F238E27FC236}">
                <a16:creationId xmlns:a16="http://schemas.microsoft.com/office/drawing/2014/main" id="{53F3A3CF-16D1-7DCD-4DA8-D5BD71659691}"/>
              </a:ext>
            </a:extLst>
          </p:cNvPr>
          <p:cNvSpPr txBox="1"/>
          <p:nvPr/>
        </p:nvSpPr>
        <p:spPr>
          <a:xfrm>
            <a:off x="261257" y="2635623"/>
            <a:ext cx="3818965" cy="523220"/>
          </a:xfrm>
          <a:prstGeom prst="rect">
            <a:avLst/>
          </a:prstGeom>
          <a:noFill/>
        </p:spPr>
        <p:txBody>
          <a:bodyPr wrap="square" rtlCol="0">
            <a:spAutoFit/>
          </a:bodyPr>
          <a:lstStyle/>
          <a:p>
            <a:pPr marL="0" lvl="0" indent="0" algn="l" rtl="0">
              <a:spcBef>
                <a:spcPts val="0"/>
              </a:spcBef>
              <a:spcAft>
                <a:spcPts val="0"/>
              </a:spcAft>
              <a:buNone/>
            </a:pPr>
            <a:r>
              <a:rPr lang="en-US" dirty="0">
                <a:solidFill>
                  <a:schemeClr val="lt2"/>
                </a:solidFill>
                <a:latin typeface="Karla"/>
                <a:ea typeface="Karla"/>
                <a:cs typeface="Karla"/>
                <a:sym typeface="Karla"/>
              </a:rPr>
              <a:t>Provides an API to update and query the graph</a:t>
            </a:r>
          </a:p>
        </p:txBody>
      </p:sp>
      <p:sp>
        <p:nvSpPr>
          <p:cNvPr id="3" name="TextBox 2">
            <a:extLst>
              <a:ext uri="{FF2B5EF4-FFF2-40B4-BE49-F238E27FC236}">
                <a16:creationId xmlns:a16="http://schemas.microsoft.com/office/drawing/2014/main" id="{46A38C7F-9886-35EE-D5A4-875771D8D812}"/>
              </a:ext>
            </a:extLst>
          </p:cNvPr>
          <p:cNvSpPr txBox="1"/>
          <p:nvPr/>
        </p:nvSpPr>
        <p:spPr>
          <a:xfrm>
            <a:off x="271475" y="3711386"/>
            <a:ext cx="3501386" cy="307777"/>
          </a:xfrm>
          <a:prstGeom prst="rect">
            <a:avLst/>
          </a:prstGeom>
          <a:noFill/>
        </p:spPr>
        <p:txBody>
          <a:bodyPr wrap="square" rtlCol="0">
            <a:spAutoFit/>
          </a:bodyPr>
          <a:lstStyle/>
          <a:p>
            <a:pPr marL="0" lvl="0" indent="0" algn="l" rtl="0">
              <a:spcBef>
                <a:spcPts val="0"/>
              </a:spcBef>
              <a:spcAft>
                <a:spcPts val="0"/>
              </a:spcAft>
              <a:buNone/>
            </a:pPr>
            <a:r>
              <a:rPr lang="en-US" dirty="0">
                <a:solidFill>
                  <a:schemeClr val="lt2"/>
                </a:solidFill>
                <a:latin typeface="Karla"/>
                <a:ea typeface="Karla"/>
                <a:cs typeface="Karla"/>
                <a:sym typeface="Karla"/>
              </a:rPr>
              <a:t>Also provides a CLI client for the API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fade">
                                      <p:cBhvr>
                                        <p:cTn id="7" dur="20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2" grpId="0"/>
      <p:bldP spid="3" grpId="0"/>
    </p:bldLst>
  </p:timing>
</p:sld>
</file>

<file path=ppt/theme/theme1.xml><?xml version="1.0" encoding="utf-8"?>
<a:theme xmlns:a="http://schemas.openxmlformats.org/drawingml/2006/main" name="CrowdStrike 2020 - Dark">
  <a:themeElements>
    <a:clrScheme name="Custom 5">
      <a:dk1>
        <a:srgbClr val="FFFFFF"/>
      </a:dk1>
      <a:lt1>
        <a:srgbClr val="FFFFFF"/>
      </a:lt1>
      <a:dk2>
        <a:srgbClr val="000000"/>
      </a:dk2>
      <a:lt2>
        <a:srgbClr val="FFFFFF"/>
      </a:lt2>
      <a:accent1>
        <a:srgbClr val="DA372A"/>
      </a:accent1>
      <a:accent2>
        <a:srgbClr val="348199"/>
      </a:accent2>
      <a:accent3>
        <a:srgbClr val="98C250"/>
      </a:accent3>
      <a:accent4>
        <a:srgbClr val="F98D2E"/>
      </a:accent4>
      <a:accent5>
        <a:srgbClr val="2DB5AE"/>
      </a:accent5>
      <a:accent6>
        <a:srgbClr val="3A3B3B"/>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7894</TotalTime>
  <Words>5764</Words>
  <Application>Microsoft Macintosh PowerPoint</Application>
  <PresentationFormat>On-screen Show (16:9)</PresentationFormat>
  <Paragraphs>617</Paragraphs>
  <Slides>31</Slides>
  <Notes>31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Questrial</vt:lpstr>
      <vt:lpstr>Karla</vt:lpstr>
      <vt:lpstr>Noto Sans Symbols</vt:lpstr>
      <vt:lpstr>Fira Code</vt:lpstr>
      <vt:lpstr>Calibri</vt:lpstr>
      <vt:lpstr>Arial</vt:lpstr>
      <vt:lpstr>Consolas</vt:lpstr>
      <vt:lpstr>CrowdStrike 2020 - Dark</vt:lpstr>
      <vt:lpstr>Kraken Wrangling for Dummies</vt:lpstr>
      <vt:lpstr>About Me</vt:lpstr>
      <vt:lpstr>CrowdStrike </vt:lpstr>
      <vt:lpstr>At CrowdStrike </vt:lpstr>
      <vt:lpstr>Before Modules</vt:lpstr>
      <vt:lpstr>And now …</vt:lpstr>
      <vt:lpstr>Current Tooling The go command</vt:lpstr>
      <vt:lpstr>Current Tooling pkg.go.dev</vt:lpstr>
      <vt:lpstr>PowerPoint Presentation</vt:lpstr>
      <vt:lpstr>The Database</vt:lpstr>
      <vt:lpstr>Perseus Data Model</vt:lpstr>
      <vt:lpstr>Perseus Data Model (cont.)</vt:lpstr>
      <vt:lpstr>Perseus, the Application</vt:lpstr>
      <vt:lpstr>Perseus, the Server ✅ What It Does ✅</vt:lpstr>
      <vt:lpstr>Perseus, the Server 🚫 What It Doesn’t Do 🚫</vt:lpstr>
      <vt:lpstr>Perseus, the CLI Updating the Graph</vt:lpstr>
      <vt:lpstr>Automating Graph Updates</vt:lpstr>
      <vt:lpstr>How big is this kraken, really?</vt:lpstr>
      <vt:lpstr>Querying the Graph</vt:lpstr>
      <vt:lpstr>Querying the Graph Ancestors/Dependencies</vt:lpstr>
      <vt:lpstr>Querying the Graph Ancestors/Dependencies</vt:lpstr>
      <vt:lpstr>Querying the Graph Descendants/Dependants</vt:lpstr>
      <vt:lpstr>Rendering the Graph</vt:lpstr>
      <vt:lpstr>PowerPoint Presentation</vt:lpstr>
      <vt:lpstr>PowerPoint Presentation</vt:lpstr>
      <vt:lpstr>More Example Queries</vt:lpstr>
      <vt:lpstr>🛠 Advanced Queries 🛠</vt:lpstr>
      <vt:lpstr>🛠 Advanced Queries 🛠 (cont)</vt:lpstr>
      <vt:lpstr>Future Improvements</vt:lpstr>
      <vt:lpstr>Credits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Kraken Wrangling for Dummies</dc:title>
  <cp:lastModifiedBy>Microsoft Office User</cp:lastModifiedBy>
  <cp:revision>15</cp:revision>
  <dcterms:modified xsi:type="dcterms:W3CDTF">2022-10-09T05:00:51Z</dcterms:modified>
</cp:coreProperties>
</file>